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9" r:id="rId4"/>
    <p:sldId id="263" r:id="rId5"/>
    <p:sldId id="264" r:id="rId6"/>
    <p:sldId id="300" r:id="rId7"/>
    <p:sldId id="302" r:id="rId8"/>
    <p:sldId id="299" r:id="rId9"/>
    <p:sldId id="301" r:id="rId10"/>
    <p:sldId id="260" r:id="rId11"/>
    <p:sldId id="261" r:id="rId12"/>
    <p:sldId id="262" r:id="rId13"/>
    <p:sldId id="268" r:id="rId14"/>
    <p:sldId id="311" r:id="rId15"/>
    <p:sldId id="267" r:id="rId16"/>
    <p:sldId id="265" r:id="rId17"/>
    <p:sldId id="266" r:id="rId18"/>
    <p:sldId id="314" r:id="rId19"/>
    <p:sldId id="275" r:id="rId20"/>
    <p:sldId id="295" r:id="rId21"/>
    <p:sldId id="293" r:id="rId22"/>
    <p:sldId id="269" r:id="rId23"/>
    <p:sldId id="291" r:id="rId24"/>
    <p:sldId id="276" r:id="rId25"/>
    <p:sldId id="294" r:id="rId26"/>
    <p:sldId id="280" r:id="rId27"/>
    <p:sldId id="281" r:id="rId28"/>
    <p:sldId id="313" r:id="rId29"/>
    <p:sldId id="298" r:id="rId30"/>
    <p:sldId id="310" r:id="rId31"/>
    <p:sldId id="283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275" autoAdjust="0"/>
  </p:normalViewPr>
  <p:slideViewPr>
    <p:cSldViewPr>
      <p:cViewPr varScale="1">
        <p:scale>
          <a:sx n="85" d="100"/>
          <a:sy n="85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6D289-FC7B-4F6D-AC66-2809E1B3C0CB}" type="datetimeFigureOut">
              <a:rPr lang="pt-BR" smtClean="0"/>
              <a:pPr/>
              <a:t>06/03/2013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97F14-600B-490F-BB5F-FA2ED3E5BF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F2D75-7878-414D-A534-D305C01D2663}" type="datetimeFigureOut">
              <a:rPr lang="pt-BR" smtClean="0"/>
              <a:pPr/>
              <a:t>06/03/2013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EF468-C711-4112-B125-1F40C420053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c.br/Padroes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datransparencia.gov.br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F468-C711-4112-B125-1F40C4200530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F468-C711-4112-B125-1F40C4200530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F468-C711-4112-B125-1F40C4200530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latin typeface="Calibri" pitchFamily="34" charset="0"/>
                <a:cs typeface="Calibri" pitchFamily="34" charset="0"/>
              </a:rPr>
              <a:t>Conteúdo institucional</a:t>
            </a:r>
          </a:p>
          <a:p>
            <a:pPr lvl="1"/>
            <a:r>
              <a:rPr lang="pt-BR" dirty="0" smtClean="0">
                <a:latin typeface="Calibri" pitchFamily="34" charset="0"/>
                <a:cs typeface="Calibri" pitchFamily="34" charset="0"/>
              </a:rPr>
              <a:t>Competências</a:t>
            </a:r>
          </a:p>
          <a:p>
            <a:pPr lvl="1"/>
            <a:r>
              <a:rPr lang="pt-BR" dirty="0" smtClean="0">
                <a:latin typeface="Calibri" pitchFamily="34" charset="0"/>
                <a:cs typeface="Calibri" pitchFamily="34" charset="0"/>
              </a:rPr>
              <a:t>Estrutura organizacional</a:t>
            </a:r>
          </a:p>
          <a:p>
            <a:pPr lvl="1"/>
            <a:r>
              <a:rPr lang="pt-BR" dirty="0" smtClean="0">
                <a:latin typeface="Calibri" pitchFamily="34" charset="0"/>
                <a:cs typeface="Calibri" pitchFamily="34" charset="0"/>
              </a:rPr>
              <a:t>Endereços e telefones das unidades</a:t>
            </a:r>
          </a:p>
          <a:p>
            <a:pPr lvl="1"/>
            <a:r>
              <a:rPr lang="pt-BR" dirty="0" smtClean="0">
                <a:latin typeface="Calibri" pitchFamily="34" charset="0"/>
                <a:cs typeface="Calibri" pitchFamily="34" charset="0"/>
              </a:rPr>
              <a:t>Horário de atendimento ao público </a:t>
            </a:r>
          </a:p>
          <a:p>
            <a:pPr lvl="1"/>
            <a:r>
              <a:rPr lang="pt-BR" dirty="0" smtClean="0">
                <a:latin typeface="Calibri" pitchFamily="34" charset="0"/>
                <a:cs typeface="Calibri" pitchFamily="34" charset="0"/>
              </a:rPr>
              <a:t>Respostas às perguntas mais freqüentes da sociedade</a:t>
            </a:r>
            <a:endParaRPr lang="pt-BR" dirty="0" smtClean="0">
              <a:latin typeface="+mn-lt"/>
              <a:cs typeface="+mn-cs"/>
            </a:endParaRPr>
          </a:p>
          <a:p>
            <a:endParaRPr lang="pt-BR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b="1" dirty="0" smtClean="0">
                <a:latin typeface="Calibri" pitchFamily="34" charset="0"/>
                <a:cs typeface="Calibri" pitchFamily="34" charset="0"/>
              </a:rPr>
              <a:t>Conteúdo financeiro e orçamentário</a:t>
            </a:r>
          </a:p>
          <a:p>
            <a:pPr lvl="1"/>
            <a:r>
              <a:rPr lang="pt-BR" dirty="0" smtClean="0">
                <a:latin typeface="Calibri" pitchFamily="34" charset="0"/>
                <a:cs typeface="Calibri" pitchFamily="34" charset="0"/>
              </a:rPr>
              <a:t>Registros de repasses ou transferências de recursos financeiros, bem como de despesas</a:t>
            </a:r>
          </a:p>
          <a:p>
            <a:pPr lvl="1"/>
            <a:r>
              <a:rPr lang="pt-BR" dirty="0" smtClean="0">
                <a:latin typeface="Calibri" pitchFamily="34" charset="0"/>
                <a:cs typeface="Calibri" pitchFamily="34" charset="0"/>
              </a:rPr>
              <a:t>Informações de licitações (editais, resultados, contratos celebrados)</a:t>
            </a:r>
          </a:p>
          <a:p>
            <a:pPr lvl="1"/>
            <a:r>
              <a:rPr lang="pt-BR" dirty="0" smtClean="0">
                <a:latin typeface="Calibri" pitchFamily="34" charset="0"/>
                <a:cs typeface="Calibri" pitchFamily="34" charset="0"/>
              </a:rPr>
              <a:t>Dados gerais sobre programas, ações, projetos e obras de órgãos e entidades</a:t>
            </a:r>
          </a:p>
          <a:p>
            <a:pPr lvl="1"/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F468-C711-4112-B125-1F40C4200530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</a:t>
            </a:r>
            <a:r>
              <a:rPr lang="pt-BR" b="1" dirty="0" smtClean="0"/>
              <a:t>Open Knowledge Foundation (OKF) </a:t>
            </a:r>
            <a:r>
              <a:rPr lang="pt-BR" dirty="0" smtClean="0"/>
              <a:t>é uma organização sem fins lucrativos que promove o conhecimento aberto. </a:t>
            </a:r>
          </a:p>
          <a:p>
            <a:endParaRPr lang="pt-BR" dirty="0" smtClean="0"/>
          </a:p>
          <a:p>
            <a:r>
              <a:rPr lang="pt-BR" b="1" dirty="0" smtClean="0"/>
              <a:t>Conhecimento Aberto </a:t>
            </a:r>
            <a:r>
              <a:rPr lang="pt-BR" dirty="0" smtClean="0"/>
              <a:t>é um conjunto de princípios e metodologias relacionadas com a produção e distribuição do conhecimento de forma aberta.</a:t>
            </a:r>
          </a:p>
          <a:p>
            <a:r>
              <a:rPr lang="pt-BR" b="1" dirty="0" smtClean="0"/>
              <a:t>Definição</a:t>
            </a:r>
            <a:r>
              <a:rPr lang="pt-BR" dirty="0" smtClean="0"/>
              <a:t>:</a:t>
            </a:r>
            <a:r>
              <a:rPr lang="pt-BR" baseline="0" dirty="0" smtClean="0"/>
              <a:t> conhecimento é aberto</a:t>
            </a:r>
            <a:r>
              <a:rPr lang="pt-BR" dirty="0" smtClean="0"/>
              <a:t> se ele for</a:t>
            </a:r>
            <a:r>
              <a:rPr lang="pt-BR" baseline="0" dirty="0" smtClean="0"/>
              <a:t> </a:t>
            </a:r>
            <a:r>
              <a:rPr lang="pt-BR" dirty="0" smtClean="0"/>
              <a:t>livre para usar, reutilizar e redistribuir sem restrição legal, social ou tecnológico.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F468-C711-4112-B125-1F40C4200530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F468-C711-4112-B125-1F40C4200530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dirty="0" smtClean="0">
                <a:latin typeface="Calibri" pitchFamily="34" charset="0"/>
                <a:cs typeface="Calibri" pitchFamily="34" charset="0"/>
              </a:rPr>
              <a:t>David Eaves é um </a:t>
            </a:r>
            <a:r>
              <a:rPr lang="pt-BR" dirty="0" smtClean="0"/>
              <a:t>empreendedor e especialista canadense de políticas públicas e ativista governo aberto.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F468-C711-4112-B125-1F40C4200530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Consórcio World Wide Web (W3C) é uma comunidade internacional que desenvolve 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padrões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 o objetivo de garantir o crescimento da web.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F468-C711-4112-B125-1F40C4200530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F468-C711-4112-B125-1F40C4200530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F468-C711-4112-B125-1F40C4200530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F468-C711-4112-B125-1F40C4200530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F468-C711-4112-B125-1F40C4200530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F468-C711-4112-B125-1F40C4200530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F468-C711-4112-B125-1F40C4200530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Fonte dos dados: 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 o Portal da transparência (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http://www.portaldatransparencia.gov.br/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F468-C711-4112-B125-1F40C4200530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aplicativo mostra, de diversas maneiras, os investimentos realizados nas Obras do PAC</a:t>
            </a:r>
          </a:p>
          <a:p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dados utilizados para este aplicativo foram extraídos do site Dados.gov.br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F468-C711-4112-B125-1F40C4200530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F468-C711-4112-B125-1F40C4200530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F468-C711-4112-B125-1F40C4200530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F468-C711-4112-B125-1F40C4200530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F468-C711-4112-B125-1F40C4200530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Nathaniel Heller é </a:t>
            </a:r>
            <a:r>
              <a:rPr lang="pt-BR" b="1" dirty="0" smtClean="0"/>
              <a:t>diretor da Global Integrity</a:t>
            </a:r>
            <a:r>
              <a:rPr lang="pt-BR" dirty="0" smtClean="0"/>
              <a:t>, uma organização independente e sem fins lucrativos para acompanhamento de governança pública</a:t>
            </a:r>
            <a:r>
              <a:rPr lang="pt-BR" baseline="0" dirty="0" smtClean="0"/>
              <a:t> e </a:t>
            </a:r>
            <a:r>
              <a:rPr lang="pt-BR" dirty="0" smtClean="0"/>
              <a:t>tendências de corrupção em todo o mundo.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F468-C711-4112-B125-1F40C4200530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F468-C711-4112-B125-1F40C4200530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F468-C711-4112-B125-1F40C4200530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BA64DB-8BC5-4BF5-9860-E8C63370D3DF}" type="datetimeFigureOut">
              <a:rPr lang="pt-BR" smtClean="0"/>
              <a:pPr/>
              <a:t>06/03/2013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B1F947-9896-4514-8D0E-AAC3A12055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BA64DB-8BC5-4BF5-9860-E8C63370D3DF}" type="datetimeFigureOut">
              <a:rPr lang="pt-BR" smtClean="0"/>
              <a:pPr/>
              <a:t>06/03/2013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F947-9896-4514-8D0E-AAC3A12055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BA64DB-8BC5-4BF5-9860-E8C63370D3DF}" type="datetimeFigureOut">
              <a:rPr lang="pt-BR" smtClean="0"/>
              <a:pPr/>
              <a:t>06/03/2013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F947-9896-4514-8D0E-AAC3A12055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BA64DB-8BC5-4BF5-9860-E8C63370D3DF}" type="datetimeFigureOut">
              <a:rPr lang="pt-BR" smtClean="0"/>
              <a:pPr/>
              <a:t>06/03/2013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F947-9896-4514-8D0E-AAC3A120553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BA64DB-8BC5-4BF5-9860-E8C63370D3DF}" type="datetimeFigureOut">
              <a:rPr lang="pt-BR" smtClean="0"/>
              <a:pPr/>
              <a:t>06/03/2013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F947-9896-4514-8D0E-AAC3A120553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BA64DB-8BC5-4BF5-9860-E8C63370D3DF}" type="datetimeFigureOut">
              <a:rPr lang="pt-BR" smtClean="0"/>
              <a:pPr/>
              <a:t>06/03/2013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F947-9896-4514-8D0E-AAC3A120553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BA64DB-8BC5-4BF5-9860-E8C63370D3DF}" type="datetimeFigureOut">
              <a:rPr lang="pt-BR" smtClean="0"/>
              <a:pPr/>
              <a:t>06/03/2013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F947-9896-4514-8D0E-AAC3A12055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BA64DB-8BC5-4BF5-9860-E8C63370D3DF}" type="datetimeFigureOut">
              <a:rPr lang="pt-BR" smtClean="0"/>
              <a:pPr/>
              <a:t>06/03/2013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F947-9896-4514-8D0E-AAC3A120553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BA64DB-8BC5-4BF5-9860-E8C63370D3DF}" type="datetimeFigureOut">
              <a:rPr lang="pt-BR" smtClean="0"/>
              <a:pPr/>
              <a:t>06/03/2013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F947-9896-4514-8D0E-AAC3A12055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BBA64DB-8BC5-4BF5-9860-E8C63370D3DF}" type="datetimeFigureOut">
              <a:rPr lang="pt-BR" smtClean="0"/>
              <a:pPr/>
              <a:t>06/03/2013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F947-9896-4514-8D0E-AAC3A12055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BA64DB-8BC5-4BF5-9860-E8C63370D3DF}" type="datetimeFigureOut">
              <a:rPr lang="pt-BR" smtClean="0"/>
              <a:pPr/>
              <a:t>06/03/2013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B1F947-9896-4514-8D0E-AAC3A120553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BBA64DB-8BC5-4BF5-9860-E8C63370D3DF}" type="datetimeFigureOut">
              <a:rPr lang="pt-BR" smtClean="0"/>
              <a:pPr/>
              <a:t>06/03/2013</a:t>
            </a:fld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FB1F947-9896-4514-8D0E-AAC3A12055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kfn.org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aves.ca/2009/09/30/three-law-of-open-government-data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govdata.org/home/8principle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govdata.org/home/8principle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8.xml"/><Relationship Id="rId1" Type="http://schemas.openxmlformats.org/officeDocument/2006/relationships/video" Target="file:///G:\TimBernersLee_2010U-480p-pt-br.mp4" TargetMode="External"/><Relationship Id="rId6" Type="http://schemas.openxmlformats.org/officeDocument/2006/relationships/hyperlink" Target="http://www.ted.com/talks/tim_berners_lee_the_year_open_data_went_worldwide.html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codoscombustiveis.com.br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raondefoiomeudinheiro.com.br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t4biz.com.br/apps/dados.gov.br/obrasdopac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eaves.ca/" TargetMode="External"/><Relationship Id="rId3" Type="http://schemas.openxmlformats.org/officeDocument/2006/relationships/hyperlink" Target="http://www.al.sp.gov.br/portal/site/Internet/" TargetMode="External"/><Relationship Id="rId7" Type="http://schemas.openxmlformats.org/officeDocument/2006/relationships/hyperlink" Target="http://www.opengovdata.org/" TargetMode="External"/><Relationship Id="rId12" Type="http://schemas.openxmlformats.org/officeDocument/2006/relationships/image" Target="../media/image30.gif"/><Relationship Id="rId2" Type="http://schemas.openxmlformats.org/officeDocument/2006/relationships/hyperlink" Target="http://www.planalto.gov.br/ccivil_03/_Ato2011-2014/2011/Lei/L12527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c.br/pub/Materiais/PublicacoesW3C/manual_dados_abertos_desenvolvedores_web.pdf" TargetMode="External"/><Relationship Id="rId11" Type="http://schemas.openxmlformats.org/officeDocument/2006/relationships/hyperlink" Target="http://pt.wikipedia.org/wiki/OWL" TargetMode="External"/><Relationship Id="rId5" Type="http://schemas.openxmlformats.org/officeDocument/2006/relationships/hyperlink" Target="http://www.w3c.br/pub/Materiais/PublicacoesW3C/Manual_Dados_Abertos_WEB.pdf" TargetMode="External"/><Relationship Id="rId10" Type="http://schemas.openxmlformats.org/officeDocument/2006/relationships/hyperlink" Target="https://www.consultas.governoeletronico.gov.br/ConsultasPublicas/download.do?acao=arquivoDocumentoItem&amp;tipo=pdf&amp;id=588" TargetMode="External"/><Relationship Id="rId4" Type="http://schemas.openxmlformats.org/officeDocument/2006/relationships/hyperlink" Target="http://www.w3c.br/divulgacao/pdf/dados-abertos-governamentais.pdf" TargetMode="External"/><Relationship Id="rId9" Type="http://schemas.openxmlformats.org/officeDocument/2006/relationships/hyperlink" Target="http://www.planalto.gov.br/ccivil_03/constituicao/constitui%C3%A7ao.htm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fbortolato@al.sp.gov.br" TargetMode="Externa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integrity.org/blog/working-definition-open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govpartnership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pengovpartnership.org/declara%C3%A7%C3%A3o-de-governo-aberto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2103295"/>
            <a:ext cx="8640960" cy="893657"/>
          </a:xfrm>
        </p:spPr>
        <p:txBody>
          <a:bodyPr/>
          <a:lstStyle/>
          <a:p>
            <a:pPr algn="ctr"/>
            <a:r>
              <a:rPr lang="pt-BR" dirty="0" smtClean="0">
                <a:latin typeface="Calibri" pitchFamily="34" charset="0"/>
                <a:cs typeface="Calibri" pitchFamily="34" charset="0"/>
              </a:rPr>
              <a:t>Dados Abertos Governamentais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6400800" cy="648072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Calibri" pitchFamily="34" charset="0"/>
                <a:cs typeface="Calibri" pitchFamily="34" charset="0"/>
              </a:rPr>
              <a:t>Democracia na era digital</a:t>
            </a:r>
          </a:p>
          <a:p>
            <a:endParaRPr lang="pt-BR" b="1" dirty="0" smtClean="0"/>
          </a:p>
          <a:p>
            <a:pPr algn="r"/>
            <a:endParaRPr lang="pt-BR" sz="1600" b="1" dirty="0" smtClean="0"/>
          </a:p>
          <a:p>
            <a:pPr algn="r"/>
            <a:endParaRPr lang="pt-BR" sz="1600" b="1" dirty="0" smtClean="0"/>
          </a:p>
          <a:p>
            <a:pPr algn="r"/>
            <a:endParaRPr lang="pt-BR" sz="1600" b="1" dirty="0" smtClean="0"/>
          </a:p>
          <a:p>
            <a:pPr algn="r"/>
            <a:endParaRPr lang="pt-BR" sz="1600" b="1" dirty="0" smtClean="0"/>
          </a:p>
          <a:p>
            <a:pPr algn="r"/>
            <a:endParaRPr lang="pt-BR" sz="1600" b="1" dirty="0" smtClean="0"/>
          </a:p>
          <a:p>
            <a:pPr algn="r"/>
            <a:endParaRPr lang="pt-BR" sz="1600" b="1" dirty="0" smtClean="0"/>
          </a:p>
          <a:p>
            <a:pPr algn="r"/>
            <a:endParaRPr lang="pt-BR" sz="1600" b="1" dirty="0" smtClean="0"/>
          </a:p>
        </p:txBody>
      </p:sp>
      <p:pic>
        <p:nvPicPr>
          <p:cNvPr id="26628" name="Picture 4" descr="http://www.olharvital.ufrj.br/2006/imagens/edicoes/104/brasao_h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2656"/>
            <a:ext cx="1728192" cy="1724025"/>
          </a:xfrm>
          <a:prstGeom prst="rect">
            <a:avLst/>
          </a:prstGeom>
          <a:noFill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76672"/>
            <a:ext cx="202143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303240" y="6095037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Frederico Bortolato</a:t>
            </a:r>
          </a:p>
          <a:p>
            <a:pPr algn="r"/>
            <a:r>
              <a:rPr lang="pt-B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DDO – Divisão de Desenvolvimento Organizacional</a:t>
            </a:r>
            <a:endParaRPr lang="pt-BR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259632" y="3717032"/>
            <a:ext cx="6400800" cy="864096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R="64008" lvl="0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t-BR" sz="1400" b="1" dirty="0" smtClean="0"/>
              <a:t>IV Encontro Estadual de Agentes Públicos</a:t>
            </a:r>
          </a:p>
          <a:p>
            <a:pPr marR="64008" lvl="0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t-BR" sz="1400" dirty="0" smtClean="0"/>
              <a:t>06/03/2013</a:t>
            </a:r>
          </a:p>
          <a:p>
            <a:pPr marR="64008" lvl="0" algn="ctr">
              <a:spcBef>
                <a:spcPts val="400"/>
              </a:spcBef>
              <a:buClr>
                <a:schemeClr val="accent1"/>
              </a:buClr>
              <a:buSzPct val="68000"/>
            </a:pPr>
            <a:endParaRPr kumimoji="0" lang="pt-BR" sz="1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t-BR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t-BR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t-BR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t-BR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t-BR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t-BR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t-BR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pt-BR" sz="2800" dirty="0" smtClean="0">
                <a:latin typeface="Calibri" pitchFamily="34" charset="0"/>
                <a:cs typeface="Tahoma" pitchFamily="34" charset="0"/>
              </a:rPr>
              <a:t>Constituição Federal - Art. 5º, Inciso XXXIII</a:t>
            </a:r>
          </a:p>
          <a:p>
            <a:pPr algn="just">
              <a:lnSpc>
                <a:spcPct val="90000"/>
              </a:lnSpc>
              <a:buBlip>
                <a:blip r:embed="rId3"/>
              </a:buBlip>
            </a:pPr>
            <a:endParaRPr lang="pt-BR" sz="1600" dirty="0" smtClean="0">
              <a:latin typeface="Calibri" pitchFamily="34" charset="0"/>
              <a:cs typeface="Tahoma" pitchFamily="34" charset="0"/>
            </a:endParaRPr>
          </a:p>
          <a:p>
            <a:pPr algn="r">
              <a:lnSpc>
                <a:spcPct val="90000"/>
              </a:lnSpc>
              <a:buNone/>
            </a:pPr>
            <a:r>
              <a:rPr lang="pt-BR" sz="2000" i="1" dirty="0" smtClean="0">
                <a:latin typeface="Calibri" pitchFamily="34" charset="0"/>
                <a:cs typeface="Tahoma" pitchFamily="34" charset="0"/>
              </a:rPr>
              <a:t>“todos tem </a:t>
            </a:r>
            <a:r>
              <a:rPr lang="pt-BR" sz="2000" b="1" i="1" dirty="0" smtClean="0">
                <a:latin typeface="Calibri" pitchFamily="34" charset="0"/>
                <a:cs typeface="Tahoma" pitchFamily="34" charset="0"/>
              </a:rPr>
              <a:t>direito</a:t>
            </a:r>
            <a:r>
              <a:rPr lang="pt-BR" sz="2000" i="1" dirty="0" smtClean="0">
                <a:latin typeface="Calibri" pitchFamily="34" charset="0"/>
                <a:cs typeface="Tahoma" pitchFamily="34" charset="0"/>
              </a:rPr>
              <a:t> a receber dos órgãos públicos </a:t>
            </a:r>
            <a:r>
              <a:rPr lang="pt-BR" sz="2000" b="1" i="1" dirty="0" smtClean="0">
                <a:latin typeface="Calibri" pitchFamily="34" charset="0"/>
                <a:cs typeface="Tahoma" pitchFamily="34" charset="0"/>
              </a:rPr>
              <a:t>informações</a:t>
            </a:r>
            <a:r>
              <a:rPr lang="pt-BR" sz="2000" i="1" dirty="0" smtClean="0">
                <a:latin typeface="Calibri" pitchFamily="34" charset="0"/>
                <a:cs typeface="Tahoma" pitchFamily="34" charset="0"/>
              </a:rPr>
              <a:t> de seu interesse particular, ou de interesse coletivo ou geral, que serão prestadas no prazo da lei, sob pena de responsabilidade, ressalvadas aquelas cujo sigilo seja imprescindível à segurança da sociedade e do Estado”</a:t>
            </a:r>
            <a:r>
              <a:rPr lang="pt-BR" sz="2000" dirty="0" smtClean="0">
                <a:latin typeface="Calibri" pitchFamily="34" charset="0"/>
                <a:cs typeface="Tahoma" pitchFamily="34" charset="0"/>
              </a:rPr>
              <a:t>.</a:t>
            </a:r>
            <a:endParaRPr lang="pt-BR" sz="1800" dirty="0" smtClean="0">
              <a:latin typeface="Calibri" pitchFamily="34" charset="0"/>
              <a:cs typeface="Tahoma" pitchFamily="34" charset="0"/>
            </a:endParaRPr>
          </a:p>
          <a:p>
            <a:pPr algn="r">
              <a:buNone/>
            </a:pPr>
            <a:endParaRPr lang="pt-BR" sz="1400" dirty="0" smtClean="0"/>
          </a:p>
          <a:p>
            <a:pPr algn="just">
              <a:lnSpc>
                <a:spcPct val="90000"/>
              </a:lnSpc>
            </a:pPr>
            <a:r>
              <a:rPr lang="pt-BR" sz="2800" dirty="0" smtClean="0">
                <a:latin typeface="Calibri" pitchFamily="34" charset="0"/>
                <a:cs typeface="Tahoma" pitchFamily="34" charset="0"/>
              </a:rPr>
              <a:t>Constituição Federal - Art. 37º</a:t>
            </a:r>
          </a:p>
          <a:p>
            <a:pPr lvl="3" algn="just">
              <a:lnSpc>
                <a:spcPct val="90000"/>
              </a:lnSpc>
            </a:pPr>
            <a:r>
              <a:rPr lang="pt-BR" sz="1800" dirty="0" smtClean="0"/>
              <a:t>§ </a:t>
            </a:r>
            <a:r>
              <a:rPr lang="pt-BR" sz="1800" dirty="0" smtClean="0">
                <a:latin typeface="Calibri" pitchFamily="34" charset="0"/>
              </a:rPr>
              <a:t>3º A lei disciplinará as formas de participação do usuário na administração pública direta e indireta, regulando especialmente:</a:t>
            </a:r>
          </a:p>
          <a:p>
            <a:pPr lvl="3" algn="just"/>
            <a:r>
              <a:rPr lang="pt-BR" sz="1600" dirty="0" smtClean="0">
                <a:latin typeface="Calibri" pitchFamily="34" charset="0"/>
              </a:rPr>
              <a:t>I - as </a:t>
            </a:r>
            <a:r>
              <a:rPr lang="pt-BR" sz="1600" b="1" dirty="0" smtClean="0">
                <a:latin typeface="Calibri" pitchFamily="34" charset="0"/>
              </a:rPr>
              <a:t>reclamações relativas</a:t>
            </a:r>
            <a:r>
              <a:rPr lang="pt-BR" sz="1600" dirty="0" smtClean="0">
                <a:latin typeface="Calibri" pitchFamily="34" charset="0"/>
              </a:rPr>
              <a:t> à prestação dos </a:t>
            </a:r>
            <a:r>
              <a:rPr lang="pt-BR" sz="1600" b="1" dirty="0" smtClean="0">
                <a:latin typeface="Calibri" pitchFamily="34" charset="0"/>
              </a:rPr>
              <a:t>serviços públicos em geral</a:t>
            </a:r>
            <a:r>
              <a:rPr lang="pt-BR" sz="1600" dirty="0" smtClean="0">
                <a:latin typeface="Calibri" pitchFamily="34" charset="0"/>
              </a:rPr>
              <a:t>, asseguradas a </a:t>
            </a:r>
            <a:r>
              <a:rPr lang="pt-BR" sz="1600" b="1" dirty="0" smtClean="0">
                <a:latin typeface="Calibri" pitchFamily="34" charset="0"/>
              </a:rPr>
              <a:t>manutenção de serviços de atendimento ao usuário e a avaliação periódica, externa e interna, da qualidade dos serviços</a:t>
            </a:r>
            <a:r>
              <a:rPr lang="pt-BR" sz="1600" dirty="0" smtClean="0">
                <a:latin typeface="Calibri" pitchFamily="34" charset="0"/>
              </a:rPr>
              <a:t>; </a:t>
            </a:r>
          </a:p>
          <a:p>
            <a:pPr lvl="3" algn="just"/>
            <a:r>
              <a:rPr lang="pt-BR" sz="1600" dirty="0" smtClean="0">
                <a:latin typeface="Calibri" pitchFamily="34" charset="0"/>
              </a:rPr>
              <a:t>II - </a:t>
            </a:r>
            <a:r>
              <a:rPr lang="pt-BR" sz="1600" b="1" dirty="0" smtClean="0">
                <a:latin typeface="Calibri" pitchFamily="34" charset="0"/>
              </a:rPr>
              <a:t>o acesso dos usuários a registros administrativos e a informações sobre atos de governo</a:t>
            </a:r>
            <a:r>
              <a:rPr lang="pt-BR" sz="1600" dirty="0" smtClean="0">
                <a:latin typeface="Calibri" pitchFamily="34" charset="0"/>
              </a:rPr>
              <a:t>, observado o disposto no art. 5º, X e XXXIII; 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Fundamentação Legal </a:t>
            </a:r>
            <a:br>
              <a:rPr lang="pt-BR" dirty="0" smtClean="0"/>
            </a:br>
            <a:r>
              <a:rPr lang="pt-BR" dirty="0" smtClean="0"/>
              <a:t>(no Brasil)</a:t>
            </a:r>
            <a:endParaRPr lang="pt-BR" dirty="0"/>
          </a:p>
        </p:txBody>
      </p:sp>
      <p:pic>
        <p:nvPicPr>
          <p:cNvPr id="3074" name="Picture 2" descr="http://1.bp.blogspot.com/-vtpyhiajcow/Tyk-ZMzC70I/AAAAAAAAABg/XCQZwPhWbt0/s1600/CF-19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077072"/>
            <a:ext cx="1296144" cy="1743314"/>
          </a:xfrm>
          <a:prstGeom prst="rect">
            <a:avLst/>
          </a:prstGeom>
          <a:noFill/>
        </p:spPr>
      </p:pic>
      <p:pic>
        <p:nvPicPr>
          <p:cNvPr id="5" name="Picture 2" descr="http://3.bp.blogspot.com/-E_-vE9zYCMo/T4i-HxRRLsI/AAAAAAAAHNQ/z1zRY8s7Gz8/s1600/Jumento-do-D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2155" y="116632"/>
            <a:ext cx="1692333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Lei Nº 12.527, de 18 de novembro de 2011 </a:t>
            </a:r>
          </a:p>
          <a:p>
            <a:pPr>
              <a:buNone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pt-BR" b="1" dirty="0" smtClean="0">
                <a:latin typeface="Calibri" pitchFamily="34" charset="0"/>
                <a:cs typeface="Calibri" pitchFamily="34" charset="0"/>
              </a:rPr>
              <a:t>Lei de Acesso a Informação Pública – LAI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/>
            <a:r>
              <a:rPr lang="pt-BR" dirty="0" smtClean="0">
                <a:latin typeface="Calibri" pitchFamily="34" charset="0"/>
                <a:cs typeface="Calibri" pitchFamily="34" charset="0"/>
              </a:rPr>
              <a:t>Em vigor desde </a:t>
            </a:r>
            <a:r>
              <a:rPr lang="pt-BR" b="1" dirty="0" smtClean="0">
                <a:latin typeface="Calibri" pitchFamily="34" charset="0"/>
                <a:cs typeface="Calibri" pitchFamily="34" charset="0"/>
              </a:rPr>
              <a:t>16/05/2012</a:t>
            </a:r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endParaRPr lang="pt-BR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b="1" dirty="0" smtClean="0">
                <a:latin typeface="Calibri" pitchFamily="34" charset="0"/>
                <a:cs typeface="Calibri" pitchFamily="34" charset="0"/>
              </a:rPr>
              <a:t>Quem </a:t>
            </a:r>
            <a:r>
              <a:rPr lang="pt-BR" b="1" dirty="0">
                <a:latin typeface="Calibri" pitchFamily="34" charset="0"/>
                <a:cs typeface="Calibri" pitchFamily="34" charset="0"/>
              </a:rPr>
              <a:t>deve cumprir a </a:t>
            </a:r>
            <a:r>
              <a:rPr lang="pt-BR" b="1" dirty="0" smtClean="0">
                <a:latin typeface="Calibri" pitchFamily="34" charset="0"/>
                <a:cs typeface="Calibri" pitchFamily="34" charset="0"/>
              </a:rPr>
              <a:t>lei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pt-BR" i="1" dirty="0" smtClean="0">
                <a:latin typeface="Calibri" pitchFamily="34" charset="0"/>
                <a:cs typeface="Calibri" pitchFamily="34" charset="0"/>
              </a:rPr>
              <a:t>Artigo </a:t>
            </a:r>
            <a:r>
              <a:rPr lang="pt-BR" i="1" dirty="0">
                <a:latin typeface="Calibri" pitchFamily="34" charset="0"/>
                <a:cs typeface="Calibri" pitchFamily="34" charset="0"/>
              </a:rPr>
              <a:t>1º, parágrafo </a:t>
            </a:r>
            <a:r>
              <a:rPr lang="pt-BR" i="1" dirty="0" smtClean="0">
                <a:latin typeface="Calibri" pitchFamily="34" charset="0"/>
                <a:cs typeface="Calibri" pitchFamily="34" charset="0"/>
              </a:rPr>
              <a:t>único) </a:t>
            </a:r>
            <a:r>
              <a:rPr lang="pt-BR" b="1" dirty="0">
                <a:latin typeface="Calibri" pitchFamily="34" charset="0"/>
                <a:cs typeface="Calibri" pitchFamily="34" charset="0"/>
              </a:rPr>
              <a:t> </a:t>
            </a:r>
            <a:endParaRPr lang="pt-BR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pt-BR" dirty="0">
                <a:latin typeface="Calibri" pitchFamily="34" charset="0"/>
                <a:cs typeface="Calibri" pitchFamily="34" charset="0"/>
              </a:rPr>
              <a:t>Órgãos públicos dos três poderes (Executivo, Legislativo e Judiciário) dos três níveis de governo (federal, estadual, distrital e municipal). Incluem-se os Tribunais e Contas e os Ministérios Públicos.</a:t>
            </a:r>
          </a:p>
          <a:p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Fundamentação Legal </a:t>
            </a:r>
            <a:br>
              <a:rPr lang="pt-BR" dirty="0" smtClean="0"/>
            </a:br>
            <a:r>
              <a:rPr lang="pt-BR" dirty="0" smtClean="0"/>
              <a:t>(no Brasil)</a:t>
            </a:r>
            <a:endParaRPr lang="pt-BR" dirty="0"/>
          </a:p>
        </p:txBody>
      </p:sp>
      <p:pic>
        <p:nvPicPr>
          <p:cNvPr id="30722" name="Picture 2" descr="http://3.bp.blogspot.com/-E_-vE9zYCMo/T4i-HxRRLsI/AAAAAAAAHNQ/z1zRY8s7Gz8/s1600/Jumento-do-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2155" y="116632"/>
            <a:ext cx="1692333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4888" y="1196752"/>
            <a:ext cx="8229600" cy="51845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t-BR" sz="4000" b="1" dirty="0" smtClean="0">
                <a:latin typeface="Calibri" pitchFamily="34" charset="0"/>
                <a:cs typeface="Calibri" pitchFamily="34" charset="0"/>
              </a:rPr>
              <a:t>Informações mínimas que devem ser fornecidas (</a:t>
            </a:r>
            <a:r>
              <a:rPr lang="pt-BR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Portais</a:t>
            </a:r>
            <a:r>
              <a:rPr lang="pt-BR" sz="4000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endParaRPr lang="pt-BR" sz="18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b="1" dirty="0" smtClean="0">
                <a:latin typeface="Calibri" pitchFamily="34" charset="0"/>
                <a:cs typeface="Calibri" pitchFamily="34" charset="0"/>
              </a:rPr>
              <a:t>Conteúdo institucional</a:t>
            </a:r>
          </a:p>
          <a:p>
            <a:endParaRPr lang="pt-BR" sz="13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b="1" dirty="0" smtClean="0">
                <a:latin typeface="Calibri" pitchFamily="34" charset="0"/>
                <a:cs typeface="Calibri" pitchFamily="34" charset="0"/>
              </a:rPr>
              <a:t>Conteúdo financeiro e orçamentário</a:t>
            </a:r>
          </a:p>
          <a:p>
            <a:endParaRPr lang="pt-BR" sz="13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b="1" dirty="0" smtClean="0">
                <a:latin typeface="Calibri" pitchFamily="34" charset="0"/>
                <a:cs typeface="Calibri" pitchFamily="34" charset="0"/>
              </a:rPr>
              <a:t>Requisitos para os sites de órgãos públicos</a:t>
            </a:r>
          </a:p>
          <a:p>
            <a:pPr lvl="1"/>
            <a:r>
              <a:rPr lang="pt-BR" dirty="0" smtClean="0">
                <a:latin typeface="Calibri" pitchFamily="34" charset="0"/>
                <a:cs typeface="Calibri" pitchFamily="34" charset="0"/>
              </a:rPr>
              <a:t>O site deve ter uma ferramenta de pesquisa de conteúdo</a:t>
            </a:r>
          </a:p>
          <a:p>
            <a:pPr lvl="1"/>
            <a:r>
              <a:rPr lang="pt-BR" dirty="0" smtClean="0">
                <a:latin typeface="Calibri" pitchFamily="34" charset="0"/>
                <a:cs typeface="Calibri" pitchFamily="34" charset="0"/>
              </a:rPr>
              <a:t>Indicar meios de contato por via eletrônica ou telefônica com o órgão que mantém o site</a:t>
            </a:r>
          </a:p>
          <a:p>
            <a:pPr lvl="1"/>
            <a:r>
              <a:rPr lang="pt-BR" dirty="0" smtClean="0">
                <a:latin typeface="Calibri" pitchFamily="34" charset="0"/>
                <a:cs typeface="Calibri" pitchFamily="34" charset="0"/>
              </a:rPr>
              <a:t>Deve ser possível realizar o download das informações em formato eletrônico (planilhas e texto)</a:t>
            </a:r>
          </a:p>
          <a:p>
            <a:pPr lvl="1"/>
            <a:r>
              <a:rPr lang="pt-BR" dirty="0" smtClean="0">
                <a:latin typeface="Calibri" pitchFamily="34" charset="0"/>
                <a:cs typeface="Calibri" pitchFamily="34" charset="0"/>
              </a:rPr>
              <a:t>O site deve ser aberto à ação de mecanismos automáticos de recolhimento de informações, </a:t>
            </a:r>
            <a:r>
              <a:rPr lang="pt-BR" b="1" u="sng" dirty="0" smtClean="0">
                <a:latin typeface="Calibri" pitchFamily="34" charset="0"/>
                <a:cs typeface="Calibri" pitchFamily="34" charset="0"/>
              </a:rPr>
              <a:t>em formatos abertos e estruturados</a:t>
            </a:r>
          </a:p>
          <a:p>
            <a:pPr lvl="1"/>
            <a:r>
              <a:rPr lang="pt-BR" dirty="0" smtClean="0">
                <a:latin typeface="Calibri" pitchFamily="34" charset="0"/>
                <a:cs typeface="Calibri" pitchFamily="34" charset="0"/>
              </a:rPr>
              <a:t>A autenticidade e a integridade das informações do site devem ser garantidas pelo órgão</a:t>
            </a:r>
          </a:p>
          <a:p>
            <a:pPr lvl="1"/>
            <a:r>
              <a:rPr lang="pt-BR" dirty="0" smtClean="0">
                <a:latin typeface="Calibri" pitchFamily="34" charset="0"/>
                <a:cs typeface="Calibri" pitchFamily="34" charset="0"/>
              </a:rPr>
              <a:t>Manter atualizadas as informações disponíveis para acesso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Lei de Acesso a Informação Pública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emanticweb.com/files/2012/03/ok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634844"/>
            <a:ext cx="1571414" cy="1034515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Segundo a definição da 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Open </a:t>
            </a:r>
            <a:r>
              <a:rPr lang="pt-BR" sz="2400" b="1" i="1" dirty="0" err="1" smtClean="0">
                <a:latin typeface="Calibri" pitchFamily="34" charset="0"/>
                <a:cs typeface="Calibri" pitchFamily="34" charset="0"/>
              </a:rPr>
              <a:t>Knowledge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2400" b="1" i="1" dirty="0" err="1" smtClean="0">
                <a:latin typeface="Calibri" pitchFamily="34" charset="0"/>
                <a:cs typeface="Calibri" pitchFamily="34" charset="0"/>
              </a:rPr>
              <a:t>Foundation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, os dados são considerados abertos quando:</a:t>
            </a:r>
          </a:p>
          <a:p>
            <a:pPr algn="r">
              <a:buNone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algn="r">
              <a:buNone/>
            </a:pPr>
            <a:r>
              <a:rPr lang="pt-BR" sz="2800" i="1" dirty="0" smtClean="0">
                <a:latin typeface="Calibri" pitchFamily="34" charset="0"/>
                <a:cs typeface="Calibri" pitchFamily="34" charset="0"/>
              </a:rPr>
              <a:t>“Qualquer pessoa pode livremente usá-los, reutilizá-los e redistribuí-los, estando sujeito a, no máximo, a exigência de creditar a sua autoria e compartilhar pela mesma licença.”</a:t>
            </a:r>
            <a:endParaRPr lang="pt-BR" sz="28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Dados Abertos – Definição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932040" y="6237312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4"/>
              </a:rPr>
              <a:t>http://okfn.org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Calibri" pitchFamily="34" charset="0"/>
                <a:cs typeface="Calibri" pitchFamily="34" charset="0"/>
              </a:rPr>
              <a:t>Revisão do lócus central da organização pública como intérprete </a:t>
            </a:r>
            <a:r>
              <a:rPr lang="pt-BR" sz="3200" dirty="0" smtClean="0">
                <a:latin typeface="Calibri" pitchFamily="34" charset="0"/>
                <a:cs typeface="Calibri" pitchFamily="34" charset="0"/>
              </a:rPr>
              <a:t>único das </a:t>
            </a:r>
            <a:r>
              <a:rPr lang="pt-BR" sz="3200" dirty="0" smtClean="0">
                <a:latin typeface="Calibri" pitchFamily="34" charset="0"/>
                <a:cs typeface="Calibri" pitchFamily="34" charset="0"/>
              </a:rPr>
              <a:t>necessidades sociais e produtora direta dos serviços.</a:t>
            </a:r>
          </a:p>
          <a:p>
            <a:endParaRPr lang="pt-BR" sz="32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3200" dirty="0" smtClean="0">
                <a:latin typeface="Calibri" pitchFamily="34" charset="0"/>
                <a:cs typeface="Calibri" pitchFamily="34" charset="0"/>
              </a:rPr>
              <a:t>Mudança no eixo do Governo Eletrônico </a:t>
            </a:r>
            <a:r>
              <a:rPr lang="pt-BR" sz="32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pt-BR" sz="3200" dirty="0" smtClean="0">
                <a:latin typeface="Calibri" pitchFamily="34" charset="0"/>
                <a:cs typeface="Calibri" pitchFamily="34" charset="0"/>
              </a:rPr>
              <a:t>cidadão não apenas mais como cliente, ele passa a ter papel ativo (protagonismo).</a:t>
            </a:r>
            <a:endParaRPr lang="pt-B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Dados Abertos - Nova visão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7"/>
          </a:xfrm>
        </p:spPr>
        <p:txBody>
          <a:bodyPr/>
          <a:lstStyle/>
          <a:p>
            <a:pPr marL="3429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pt-BR" sz="2800" b="1" dirty="0" smtClean="0">
                <a:latin typeface="Calibri" pitchFamily="34" charset="0"/>
                <a:cs typeface="Tahoma" pitchFamily="34" charset="0"/>
              </a:rPr>
              <a:t>As 3 leis dos dados abertos governamentais</a:t>
            </a:r>
          </a:p>
          <a:p>
            <a:pPr marL="742950" lvl="2" indent="-342900" algn="just">
              <a:lnSpc>
                <a:spcPct val="90000"/>
              </a:lnSpc>
            </a:pPr>
            <a:endParaRPr lang="pt-BR" sz="2000" dirty="0" smtClean="0">
              <a:latin typeface="Calibri" pitchFamily="34" charset="0"/>
              <a:cs typeface="Tahoma" pitchFamily="34" charset="0"/>
            </a:endParaRPr>
          </a:p>
          <a:p>
            <a:pPr marL="857250" lvl="2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pt-BR" sz="2400" dirty="0" smtClean="0">
                <a:latin typeface="Calibri" pitchFamily="34" charset="0"/>
                <a:cs typeface="Tahoma" pitchFamily="34" charset="0"/>
              </a:rPr>
              <a:t>Se o dado não pode ser encontrado e indexado na web, ele não existe. </a:t>
            </a:r>
          </a:p>
          <a:p>
            <a:pPr marL="857250" lvl="2" indent="-457200" algn="just">
              <a:lnSpc>
                <a:spcPct val="90000"/>
              </a:lnSpc>
              <a:buFont typeface="+mj-lt"/>
              <a:buAutoNum type="arabicPeriod"/>
            </a:pPr>
            <a:endParaRPr lang="pt-BR" sz="2400" dirty="0" smtClean="0">
              <a:latin typeface="Calibri" pitchFamily="34" charset="0"/>
              <a:cs typeface="Tahoma" pitchFamily="34" charset="0"/>
            </a:endParaRPr>
          </a:p>
          <a:p>
            <a:pPr marL="857250" lvl="2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pt-BR" sz="2400" dirty="0" smtClean="0">
                <a:latin typeface="Calibri" pitchFamily="34" charset="0"/>
                <a:cs typeface="Tahoma" pitchFamily="34" charset="0"/>
              </a:rPr>
              <a:t>Se não estiver aberto e disponível em formato compreensível por máquina, ele não pode ser reaproveitado. </a:t>
            </a:r>
          </a:p>
          <a:p>
            <a:pPr marL="857250" lvl="2" indent="-457200" algn="just">
              <a:lnSpc>
                <a:spcPct val="90000"/>
              </a:lnSpc>
              <a:buFont typeface="+mj-lt"/>
              <a:buAutoNum type="arabicPeriod"/>
            </a:pPr>
            <a:endParaRPr lang="pt-BR" sz="2400" dirty="0" smtClean="0">
              <a:latin typeface="Calibri" pitchFamily="34" charset="0"/>
              <a:cs typeface="Tahoma" pitchFamily="34" charset="0"/>
            </a:endParaRPr>
          </a:p>
          <a:p>
            <a:pPr marL="857250" lvl="2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pt-BR" sz="2400" dirty="0" smtClean="0">
                <a:latin typeface="Calibri" pitchFamily="34" charset="0"/>
                <a:cs typeface="Tahoma" pitchFamily="34" charset="0"/>
              </a:rPr>
              <a:t>Se algum dispositivo legal não permitir sua reaplicação, ele não é útil.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Dados Abertos</a:t>
            </a:r>
            <a:endParaRPr lang="pt-BR" dirty="0"/>
          </a:p>
        </p:txBody>
      </p:sp>
      <p:pic>
        <p:nvPicPr>
          <p:cNvPr id="27650" name="Picture 2" descr="http://paulohenriquesoranz.files.wordpress.com/2012/05/datosabiert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5330" y="116632"/>
            <a:ext cx="1621166" cy="136815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483768" y="5934670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>
                <a:latin typeface="Calibri" pitchFamily="34" charset="0"/>
                <a:cs typeface="Calibri" pitchFamily="34" charset="0"/>
              </a:rPr>
              <a:t>Fonte: </a:t>
            </a:r>
            <a:r>
              <a:rPr lang="pt-BR" sz="1200" dirty="0" smtClean="0">
                <a:latin typeface="Calibri" pitchFamily="34" charset="0"/>
                <a:cs typeface="Calibri" pitchFamily="34" charset="0"/>
              </a:rPr>
              <a:t>David Eaves</a:t>
            </a:r>
            <a:r>
              <a:rPr lang="pt-BR" sz="1200" b="1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pt-BR" sz="1200" b="1" dirty="0" smtClean="0">
                <a:latin typeface="Calibri" pitchFamily="34" charset="0"/>
                <a:cs typeface="Calibri" pitchFamily="34" charset="0"/>
                <a:hlinkClick r:id="rId4"/>
              </a:rPr>
              <a:t>http://eaves.ca/2009/09/30/three-law-of-open-government-data/</a:t>
            </a:r>
            <a:endParaRPr lang="pt-BR" sz="12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designbyfire.com/images/img_w3c_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7656" y="5517232"/>
            <a:ext cx="3096344" cy="1327005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5"/>
            <a:ext cx="8229600" cy="432048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1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pt-BR" sz="2100" b="1" u="sng" dirty="0" smtClean="0">
                <a:latin typeface="Calibri" pitchFamily="34" charset="0"/>
                <a:cs typeface="Calibri" pitchFamily="34" charset="0"/>
              </a:rPr>
              <a:t>1. Completos:</a:t>
            </a:r>
            <a:r>
              <a:rPr lang="pt-BR" sz="2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2100" b="1" dirty="0" smtClean="0">
                <a:latin typeface="Calibri" pitchFamily="34" charset="0"/>
                <a:cs typeface="Calibri" pitchFamily="34" charset="0"/>
              </a:rPr>
              <a:t>Todos</a:t>
            </a:r>
            <a:r>
              <a:rPr lang="pt-BR" sz="2100" dirty="0" smtClean="0">
                <a:latin typeface="Calibri" pitchFamily="34" charset="0"/>
                <a:cs typeface="Calibri" pitchFamily="34" charset="0"/>
              </a:rPr>
              <a:t> os dados públicos estão disponíveis. Dado público é o dado que não está sujeito a limitações válidas de privacidade, segurança ou controle de acesso.</a:t>
            </a:r>
          </a:p>
          <a:p>
            <a:pPr>
              <a:buNone/>
            </a:pPr>
            <a:r>
              <a:rPr lang="pt-BR" sz="21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t-BR" sz="2100" dirty="0" smtClean="0">
                <a:latin typeface="Calibri" pitchFamily="34" charset="0"/>
                <a:cs typeface="Calibri" pitchFamily="34" charset="0"/>
              </a:rPr>
            </a:br>
            <a:r>
              <a:rPr lang="pt-BR" sz="2100" b="1" u="sng" dirty="0" smtClean="0">
                <a:latin typeface="Calibri" pitchFamily="34" charset="0"/>
                <a:cs typeface="Calibri" pitchFamily="34" charset="0"/>
              </a:rPr>
              <a:t>2. Primários:</a:t>
            </a:r>
            <a:r>
              <a:rPr lang="pt-BR" sz="2100" dirty="0" smtClean="0">
                <a:latin typeface="Calibri" pitchFamily="34" charset="0"/>
                <a:cs typeface="Calibri" pitchFamily="34" charset="0"/>
              </a:rPr>
              <a:t> Os dados são apresentados tais como os coletados na </a:t>
            </a:r>
            <a:r>
              <a:rPr lang="pt-BR" sz="2100" b="1" dirty="0" smtClean="0">
                <a:latin typeface="Calibri" pitchFamily="34" charset="0"/>
                <a:cs typeface="Calibri" pitchFamily="34" charset="0"/>
              </a:rPr>
              <a:t>fonte</a:t>
            </a:r>
            <a:r>
              <a:rPr lang="pt-BR" sz="2100" dirty="0" smtClean="0">
                <a:latin typeface="Calibri" pitchFamily="34" charset="0"/>
                <a:cs typeface="Calibri" pitchFamily="34" charset="0"/>
              </a:rPr>
              <a:t>, com o maior nível possível de granularidade e </a:t>
            </a:r>
            <a:r>
              <a:rPr lang="pt-BR" sz="2100" b="1" dirty="0" smtClean="0">
                <a:latin typeface="Calibri" pitchFamily="34" charset="0"/>
                <a:cs typeface="Calibri" pitchFamily="34" charset="0"/>
              </a:rPr>
              <a:t>sem agregação ou modificação</a:t>
            </a:r>
            <a:r>
              <a:rPr lang="pt-BR" sz="21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None/>
            </a:pPr>
            <a:r>
              <a:rPr lang="pt-BR" sz="21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t-BR" sz="2100" dirty="0" smtClean="0">
                <a:latin typeface="Calibri" pitchFamily="34" charset="0"/>
                <a:cs typeface="Calibri" pitchFamily="34" charset="0"/>
              </a:rPr>
            </a:br>
            <a:r>
              <a:rPr lang="pt-BR" sz="2100" b="1" u="sng" dirty="0" smtClean="0">
                <a:latin typeface="Calibri" pitchFamily="34" charset="0"/>
                <a:cs typeface="Calibri" pitchFamily="34" charset="0"/>
              </a:rPr>
              <a:t>3. Atuais:</a:t>
            </a:r>
            <a:r>
              <a:rPr lang="pt-BR" sz="2100" dirty="0" smtClean="0">
                <a:latin typeface="Calibri" pitchFamily="34" charset="0"/>
                <a:cs typeface="Calibri" pitchFamily="34" charset="0"/>
              </a:rPr>
              <a:t> Os dados são disponibilizados tão rapidamente quanto necessário à </a:t>
            </a:r>
            <a:r>
              <a:rPr lang="pt-BR" sz="2100" b="1" dirty="0" smtClean="0">
                <a:latin typeface="Calibri" pitchFamily="34" charset="0"/>
                <a:cs typeface="Calibri" pitchFamily="34" charset="0"/>
              </a:rPr>
              <a:t>preservação do seu valor</a:t>
            </a:r>
            <a:r>
              <a:rPr lang="pt-BR" sz="21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None/>
            </a:pPr>
            <a:r>
              <a:rPr lang="pt-BR" sz="21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t-BR" sz="2100" dirty="0" smtClean="0">
                <a:latin typeface="Calibri" pitchFamily="34" charset="0"/>
                <a:cs typeface="Calibri" pitchFamily="34" charset="0"/>
              </a:rPr>
            </a:br>
            <a:r>
              <a:rPr lang="pt-BR" sz="2100" b="1" u="sng" dirty="0" smtClean="0">
                <a:latin typeface="Calibri" pitchFamily="34" charset="0"/>
                <a:cs typeface="Calibri" pitchFamily="34" charset="0"/>
              </a:rPr>
              <a:t>4. Acessíveis:</a:t>
            </a:r>
            <a:r>
              <a:rPr lang="pt-BR" sz="2100" dirty="0" smtClean="0">
                <a:latin typeface="Calibri" pitchFamily="34" charset="0"/>
                <a:cs typeface="Calibri" pitchFamily="34" charset="0"/>
              </a:rPr>
              <a:t> Os dados são disponibilizados para a o maior </a:t>
            </a:r>
            <a:r>
              <a:rPr lang="pt-BR" sz="2100" b="1" dirty="0" smtClean="0">
                <a:latin typeface="Calibri" pitchFamily="34" charset="0"/>
                <a:cs typeface="Calibri" pitchFamily="34" charset="0"/>
              </a:rPr>
              <a:t>alcance</a:t>
            </a:r>
            <a:r>
              <a:rPr lang="pt-BR" sz="2100" dirty="0" smtClean="0">
                <a:latin typeface="Calibri" pitchFamily="34" charset="0"/>
                <a:cs typeface="Calibri" pitchFamily="34" charset="0"/>
              </a:rPr>
              <a:t> possível de usuários e para o maior conjunto possível de finalidades.</a:t>
            </a:r>
          </a:p>
          <a:p>
            <a:pPr>
              <a:buNone/>
            </a:pPr>
            <a:r>
              <a:rPr lang="pt-BR" sz="2100" dirty="0" smtClean="0"/>
              <a:t/>
            </a:r>
            <a:br>
              <a:rPr lang="pt-BR" sz="2100" dirty="0" smtClean="0"/>
            </a:br>
            <a:endParaRPr lang="pt-BR" sz="21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Princípios dos Dados Abertos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1835696" y="594928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 smtClean="0">
                <a:hlinkClick r:id="rId4"/>
              </a:rPr>
              <a:t>http://www.opengovdata.org/home/8principles</a:t>
            </a:r>
            <a:endParaRPr lang="pt-BR" sz="1200" dirty="0" smtClean="0"/>
          </a:p>
          <a:p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esignbyfire.com/images/img_w3c_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7656" y="5530995"/>
            <a:ext cx="3096344" cy="1327005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1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pt-BR" sz="2100" b="1" u="sng" dirty="0" smtClean="0">
                <a:latin typeface="Calibri" pitchFamily="34" charset="0"/>
                <a:cs typeface="Calibri" pitchFamily="34" charset="0"/>
              </a:rPr>
              <a:t>5. Compreensíveis por máquinas:</a:t>
            </a:r>
            <a:r>
              <a:rPr lang="pt-BR" sz="2100" dirty="0" smtClean="0">
                <a:latin typeface="Calibri" pitchFamily="34" charset="0"/>
                <a:cs typeface="Calibri" pitchFamily="34" charset="0"/>
              </a:rPr>
              <a:t> Os dados são razoavelmente </a:t>
            </a:r>
            <a:r>
              <a:rPr lang="pt-BR" sz="2100" b="1" dirty="0" smtClean="0">
                <a:latin typeface="Calibri" pitchFamily="34" charset="0"/>
                <a:cs typeface="Calibri" pitchFamily="34" charset="0"/>
              </a:rPr>
              <a:t>estruturados</a:t>
            </a:r>
            <a:r>
              <a:rPr lang="pt-BR" sz="2100" dirty="0" smtClean="0">
                <a:latin typeface="Calibri" pitchFamily="34" charset="0"/>
                <a:cs typeface="Calibri" pitchFamily="34" charset="0"/>
              </a:rPr>
              <a:t> de modo a possibilitar </a:t>
            </a:r>
            <a:r>
              <a:rPr lang="pt-BR" sz="2100" b="1" dirty="0" smtClean="0">
                <a:latin typeface="Calibri" pitchFamily="34" charset="0"/>
                <a:cs typeface="Calibri" pitchFamily="34" charset="0"/>
              </a:rPr>
              <a:t>processamento automatizado</a:t>
            </a:r>
            <a:r>
              <a:rPr lang="pt-BR" sz="21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None/>
            </a:pPr>
            <a:r>
              <a:rPr lang="pt-BR" sz="21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t-BR" sz="2100" dirty="0" smtClean="0">
                <a:latin typeface="Calibri" pitchFamily="34" charset="0"/>
                <a:cs typeface="Calibri" pitchFamily="34" charset="0"/>
              </a:rPr>
            </a:br>
            <a:r>
              <a:rPr lang="pt-BR" sz="2100" b="1" u="sng" dirty="0" smtClean="0">
                <a:latin typeface="Calibri" pitchFamily="34" charset="0"/>
                <a:cs typeface="Calibri" pitchFamily="34" charset="0"/>
              </a:rPr>
              <a:t>6. Não discriminatórios:</a:t>
            </a:r>
            <a:r>
              <a:rPr lang="pt-BR" sz="21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2100" dirty="0" smtClean="0">
                <a:latin typeface="Calibri" pitchFamily="34" charset="0"/>
                <a:cs typeface="Calibri" pitchFamily="34" charset="0"/>
              </a:rPr>
              <a:t>Os dados são </a:t>
            </a:r>
            <a:r>
              <a:rPr lang="pt-BR" sz="2100" b="1" dirty="0" smtClean="0">
                <a:latin typeface="Calibri" pitchFamily="34" charset="0"/>
                <a:cs typeface="Calibri" pitchFamily="34" charset="0"/>
              </a:rPr>
              <a:t>disponíveis para todos</a:t>
            </a:r>
            <a:r>
              <a:rPr lang="pt-BR" sz="2100" dirty="0" smtClean="0">
                <a:latin typeface="Calibri" pitchFamily="34" charset="0"/>
                <a:cs typeface="Calibri" pitchFamily="34" charset="0"/>
              </a:rPr>
              <a:t>, sem exigência de requerimento ou cadastro.</a:t>
            </a:r>
          </a:p>
          <a:p>
            <a:pPr>
              <a:buNone/>
            </a:pPr>
            <a:r>
              <a:rPr lang="pt-BR" sz="21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t-BR" sz="2100" dirty="0" smtClean="0">
                <a:latin typeface="Calibri" pitchFamily="34" charset="0"/>
                <a:cs typeface="Calibri" pitchFamily="34" charset="0"/>
              </a:rPr>
            </a:br>
            <a:r>
              <a:rPr lang="pt-BR" sz="2100" b="1" u="sng" dirty="0" smtClean="0">
                <a:latin typeface="Calibri" pitchFamily="34" charset="0"/>
                <a:cs typeface="Calibri" pitchFamily="34" charset="0"/>
              </a:rPr>
              <a:t>7. Não proprietários:</a:t>
            </a:r>
            <a:r>
              <a:rPr lang="pt-BR" sz="2100" dirty="0" smtClean="0">
                <a:latin typeface="Calibri" pitchFamily="34" charset="0"/>
                <a:cs typeface="Calibri" pitchFamily="34" charset="0"/>
              </a:rPr>
              <a:t> Os dados são disponíveis em formato sobre o qual nenhuma entidade detenha </a:t>
            </a:r>
            <a:r>
              <a:rPr lang="pt-BR" sz="2100" b="1" dirty="0" smtClean="0">
                <a:latin typeface="Calibri" pitchFamily="34" charset="0"/>
                <a:cs typeface="Calibri" pitchFamily="34" charset="0"/>
              </a:rPr>
              <a:t>controle exclusivo</a:t>
            </a:r>
            <a:r>
              <a:rPr lang="pt-BR" sz="21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None/>
            </a:pPr>
            <a:r>
              <a:rPr lang="pt-BR" sz="21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t-BR" sz="2100" dirty="0" smtClean="0">
                <a:latin typeface="Calibri" pitchFamily="34" charset="0"/>
                <a:cs typeface="Calibri" pitchFamily="34" charset="0"/>
              </a:rPr>
            </a:br>
            <a:r>
              <a:rPr lang="pt-BR" sz="2100" b="1" u="sng" dirty="0" smtClean="0">
                <a:latin typeface="Calibri" pitchFamily="34" charset="0"/>
                <a:cs typeface="Calibri" pitchFamily="34" charset="0"/>
              </a:rPr>
              <a:t>8. Livres de licenças:</a:t>
            </a:r>
            <a:r>
              <a:rPr lang="pt-BR" sz="2100" dirty="0" smtClean="0">
                <a:latin typeface="Calibri" pitchFamily="34" charset="0"/>
                <a:cs typeface="Calibri" pitchFamily="34" charset="0"/>
              </a:rPr>
              <a:t>  Os dados não estão sujeitos a </a:t>
            </a:r>
            <a:r>
              <a:rPr lang="pt-BR" sz="2100" b="1" dirty="0" smtClean="0">
                <a:latin typeface="Calibri" pitchFamily="34" charset="0"/>
                <a:cs typeface="Calibri" pitchFamily="34" charset="0"/>
              </a:rPr>
              <a:t>nenhuma</a:t>
            </a:r>
            <a:r>
              <a:rPr lang="pt-BR" sz="2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2100" b="1" dirty="0" smtClean="0">
                <a:latin typeface="Calibri" pitchFamily="34" charset="0"/>
                <a:cs typeface="Calibri" pitchFamily="34" charset="0"/>
              </a:rPr>
              <a:t>restrição</a:t>
            </a:r>
            <a:r>
              <a:rPr lang="pt-BR" sz="2100" dirty="0" smtClean="0">
                <a:latin typeface="Calibri" pitchFamily="34" charset="0"/>
                <a:cs typeface="Calibri" pitchFamily="34" charset="0"/>
              </a:rPr>
              <a:t> de direito autoral, patente, propriedade intelectual ou segredo industrial. </a:t>
            </a:r>
            <a:r>
              <a:rPr lang="pt-BR" sz="2100" b="1" dirty="0" smtClean="0">
                <a:latin typeface="Calibri" pitchFamily="34" charset="0"/>
                <a:cs typeface="Calibri" pitchFamily="34" charset="0"/>
              </a:rPr>
              <a:t>Restrições sensatas relacionadas à privacidade, segurança e privilégios de acesso são permitidas</a:t>
            </a:r>
            <a:r>
              <a:rPr lang="pt-BR" sz="21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pt-BR" sz="2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Princípios dos Dados Abertos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1835696" y="594928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 smtClean="0">
                <a:hlinkClick r:id="rId4"/>
              </a:rPr>
              <a:t>http://www.opengovdata.org/home/8principles</a:t>
            </a:r>
            <a:endParaRPr lang="pt-BR" sz="1200" dirty="0" smtClean="0"/>
          </a:p>
          <a:p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Informações em um banco de dados ou um </a:t>
            </a:r>
            <a:r>
              <a:rPr lang="pt-BR" dirty="0" err="1" smtClean="0">
                <a:latin typeface="Calibri" pitchFamily="34" charset="0"/>
                <a:cs typeface="Calibri" pitchFamily="34" charset="0"/>
              </a:rPr>
              <a:t>website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que apenas usuários registrados podem acessar os dados. </a:t>
            </a:r>
          </a:p>
          <a:p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Copyright, Licenças ou Patentes para proibir a reutilização da informação.</a:t>
            </a:r>
          </a:p>
          <a:p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Tempo de limite para o uso dos dados.</a:t>
            </a:r>
          </a:p>
          <a:p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Uso de uma tecnologia proprietária em protocolos ou criptografia para disponibilizar os dados.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Dados Fechados</a:t>
            </a:r>
            <a:endParaRPr lang="pt-BR" dirty="0"/>
          </a:p>
        </p:txBody>
      </p:sp>
      <p:pic>
        <p:nvPicPr>
          <p:cNvPr id="26626" name="Picture 2" descr="http://us.123rf.com/400wm/400/400/modella/modella1104/modella110400006/9401027-data-security-3d-illustration-of-folders-closed-by-a-chain-and-lock-isolated-on-wh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0599" y="44624"/>
            <a:ext cx="1645897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pt-BR" sz="3200" i="1" dirty="0" smtClean="0">
                <a:latin typeface="Calibri" pitchFamily="34" charset="0"/>
                <a:cs typeface="Calibri" pitchFamily="34" charset="0"/>
              </a:rPr>
              <a:t>"O melhor uso que poderá ser feito com seus dados certamente será feito por outros e não por você.“</a:t>
            </a:r>
          </a:p>
          <a:p>
            <a:pPr algn="r">
              <a:buNone/>
            </a:pPr>
            <a:endParaRPr lang="pt-BR" sz="32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The</a:t>
            </a:r>
            <a:r>
              <a:rPr lang="pt-BR" dirty="0" smtClean="0"/>
              <a:t> Open </a:t>
            </a:r>
            <a:r>
              <a:rPr lang="pt-BR" dirty="0" err="1" smtClean="0"/>
              <a:t>Mind</a:t>
            </a:r>
            <a:r>
              <a:rPr lang="pt-BR" dirty="0" smtClean="0"/>
              <a:t> </a:t>
            </a:r>
            <a:r>
              <a:rPr lang="pt-BR" dirty="0" err="1" smtClean="0"/>
              <a:t>Principle</a:t>
            </a:r>
            <a:endParaRPr lang="pt-BR" dirty="0"/>
          </a:p>
        </p:txBody>
      </p:sp>
      <p:pic>
        <p:nvPicPr>
          <p:cNvPr id="30722" name="Picture 2" descr="http://strengthplay.com/wp-content/uploads/2011/06/open-mind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636912"/>
            <a:ext cx="1998173" cy="208823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195736" y="4869160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Calibri" pitchFamily="34" charset="0"/>
                <a:cs typeface="Calibri" pitchFamily="34" charset="0"/>
              </a:rPr>
              <a:t>Permite que a </a:t>
            </a:r>
            <a:r>
              <a:rPr lang="pt-BR" sz="2400" b="1" dirty="0" smtClean="0">
                <a:latin typeface="Calibri" pitchFamily="34" charset="0"/>
                <a:cs typeface="Calibri" pitchFamily="34" charset="0"/>
              </a:rPr>
              <a:t>inteligência coletiva 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crie melhores formas de trabalhar com os dados do que os próprios governos poderiam fazer</a:t>
            </a:r>
            <a:endParaRPr lang="pt-BR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Calibri" pitchFamily="34" charset="0"/>
                <a:cs typeface="Calibri" pitchFamily="34" charset="0"/>
              </a:rPr>
              <a:t>Contextualização</a:t>
            </a:r>
          </a:p>
          <a:p>
            <a:pPr lvl="1"/>
            <a:r>
              <a:rPr lang="pt-BR" sz="2800" dirty="0" smtClean="0">
                <a:latin typeface="Calibri" pitchFamily="34" charset="0"/>
                <a:cs typeface="Calibri" pitchFamily="34" charset="0"/>
              </a:rPr>
              <a:t>Governo Eletrônico </a:t>
            </a:r>
          </a:p>
          <a:p>
            <a:pPr lvl="1"/>
            <a:r>
              <a:rPr lang="pt-BR" sz="2800" dirty="0" smtClean="0">
                <a:latin typeface="Calibri" pitchFamily="34" charset="0"/>
                <a:cs typeface="Calibri" pitchFamily="34" charset="0"/>
              </a:rPr>
              <a:t>Governo Aberto</a:t>
            </a:r>
          </a:p>
          <a:p>
            <a:pPr lvl="1"/>
            <a:r>
              <a:rPr lang="pt-BR" sz="2800" dirty="0" smtClean="0">
                <a:latin typeface="Calibri" pitchFamily="34" charset="0"/>
                <a:cs typeface="Calibri" pitchFamily="34" charset="0"/>
              </a:rPr>
              <a:t>Lei de Acesso à Informação</a:t>
            </a:r>
          </a:p>
          <a:p>
            <a:r>
              <a:rPr lang="pt-BR" sz="3200" dirty="0" smtClean="0">
                <a:latin typeface="Calibri" pitchFamily="34" charset="0"/>
                <a:cs typeface="Calibri" pitchFamily="34" charset="0"/>
              </a:rPr>
              <a:t>Dados Abertos </a:t>
            </a:r>
          </a:p>
          <a:p>
            <a:pPr lvl="1"/>
            <a:r>
              <a:rPr lang="pt-BR" sz="2800" dirty="0" smtClean="0">
                <a:latin typeface="Calibri" pitchFamily="34" charset="0"/>
                <a:cs typeface="Calibri" pitchFamily="34" charset="0"/>
              </a:rPr>
              <a:t>Definições e conceitos</a:t>
            </a:r>
          </a:p>
          <a:p>
            <a:pPr lvl="1"/>
            <a:r>
              <a:rPr lang="pt-BR" sz="2800" dirty="0" smtClean="0">
                <a:latin typeface="Calibri" pitchFamily="34" charset="0"/>
                <a:cs typeface="Calibri" pitchFamily="34" charset="0"/>
              </a:rPr>
              <a:t>Princípios</a:t>
            </a:r>
          </a:p>
          <a:p>
            <a:pPr lvl="1"/>
            <a:r>
              <a:rPr lang="pt-BR" sz="2800" dirty="0" smtClean="0">
                <a:latin typeface="Calibri" pitchFamily="34" charset="0"/>
                <a:cs typeface="Calibri" pitchFamily="34" charset="0"/>
              </a:rPr>
              <a:t>Aplicações e exemplos</a:t>
            </a:r>
          </a:p>
          <a:p>
            <a:r>
              <a:rPr lang="pt-BR" sz="3200" dirty="0" smtClean="0">
                <a:latin typeface="Calibri" pitchFamily="34" charset="0"/>
                <a:cs typeface="Calibri" pitchFamily="34" charset="0"/>
              </a:rPr>
              <a:t>Futuro</a:t>
            </a:r>
            <a:endParaRPr lang="pt-B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TXT (Arquivo Texto)</a:t>
            </a:r>
          </a:p>
          <a:p>
            <a:r>
              <a:rPr lang="pt-BR" dirty="0" smtClean="0"/>
              <a:t>CVS (</a:t>
            </a:r>
            <a:r>
              <a:rPr lang="pt-BR" dirty="0" err="1" smtClean="0"/>
              <a:t>Comma-Separated</a:t>
            </a:r>
            <a:r>
              <a:rPr lang="pt-BR" dirty="0" smtClean="0"/>
              <a:t> </a:t>
            </a:r>
            <a:r>
              <a:rPr lang="pt-BR" dirty="0" err="1" smtClean="0"/>
              <a:t>Values</a:t>
            </a:r>
            <a:r>
              <a:rPr lang="pt-BR" dirty="0" smtClean="0"/>
              <a:t>)</a:t>
            </a:r>
          </a:p>
          <a:p>
            <a:r>
              <a:rPr lang="pt-BR" dirty="0" smtClean="0"/>
              <a:t>XML (</a:t>
            </a:r>
            <a:r>
              <a:rPr lang="pt-BR" dirty="0" err="1" smtClean="0"/>
              <a:t>Extensible</a:t>
            </a:r>
            <a:r>
              <a:rPr lang="pt-BR" dirty="0" smtClean="0"/>
              <a:t> Markup </a:t>
            </a:r>
            <a:r>
              <a:rPr lang="pt-BR" dirty="0" err="1" smtClean="0"/>
              <a:t>Language</a:t>
            </a:r>
            <a:r>
              <a:rPr lang="pt-BR" dirty="0" smtClean="0"/>
              <a:t>)</a:t>
            </a:r>
          </a:p>
          <a:p>
            <a:r>
              <a:rPr lang="pt-BR" dirty="0" smtClean="0"/>
              <a:t>ODS (Open </a:t>
            </a:r>
            <a:r>
              <a:rPr lang="pt-BR" dirty="0" err="1" smtClean="0"/>
              <a:t>Document</a:t>
            </a:r>
            <a:r>
              <a:rPr lang="pt-BR" dirty="0" smtClean="0"/>
              <a:t> </a:t>
            </a:r>
            <a:r>
              <a:rPr lang="pt-BR" dirty="0" err="1" smtClean="0"/>
              <a:t>Spreadsheet</a:t>
            </a:r>
            <a:r>
              <a:rPr lang="pt-BR" dirty="0" smtClean="0"/>
              <a:t>)</a:t>
            </a:r>
          </a:p>
          <a:p>
            <a:r>
              <a:rPr lang="pt-BR" dirty="0" smtClean="0"/>
              <a:t>JSON (</a:t>
            </a:r>
            <a:r>
              <a:rPr lang="pt-BR" dirty="0" err="1" smtClean="0"/>
              <a:t>JavaScript</a:t>
            </a:r>
            <a:r>
              <a:rPr lang="pt-BR" dirty="0" smtClean="0"/>
              <a:t> </a:t>
            </a:r>
            <a:r>
              <a:rPr lang="pt-BR" dirty="0" err="1" smtClean="0"/>
              <a:t>Object</a:t>
            </a:r>
            <a:r>
              <a:rPr lang="pt-BR" dirty="0" smtClean="0"/>
              <a:t> </a:t>
            </a:r>
            <a:r>
              <a:rPr lang="pt-BR" dirty="0" err="1" smtClean="0"/>
              <a:t>Notation</a:t>
            </a:r>
            <a:r>
              <a:rPr lang="pt-BR" dirty="0" smtClean="0"/>
              <a:t>)</a:t>
            </a:r>
          </a:p>
          <a:p>
            <a:r>
              <a:rPr lang="pt-BR" dirty="0" smtClean="0"/>
              <a:t>RDF (</a:t>
            </a:r>
            <a:r>
              <a:rPr lang="pt-BR" dirty="0" err="1" smtClean="0"/>
              <a:t>Resource</a:t>
            </a:r>
            <a:r>
              <a:rPr lang="pt-BR" dirty="0" smtClean="0"/>
              <a:t> </a:t>
            </a:r>
            <a:r>
              <a:rPr lang="pt-BR" dirty="0" err="1" smtClean="0"/>
              <a:t>Description</a:t>
            </a:r>
            <a:r>
              <a:rPr lang="pt-BR" dirty="0" smtClean="0"/>
              <a:t> Framework)</a:t>
            </a:r>
          </a:p>
          <a:p>
            <a:endParaRPr lang="pt-BR" dirty="0" smtClean="0"/>
          </a:p>
          <a:p>
            <a:r>
              <a:rPr lang="pt-BR" dirty="0" err="1" smtClean="0"/>
              <a:t>API’s</a:t>
            </a:r>
            <a:endParaRPr lang="pt-BR" dirty="0" smtClean="0"/>
          </a:p>
          <a:p>
            <a:r>
              <a:rPr lang="pt-BR" dirty="0" smtClean="0"/>
              <a:t>Web </a:t>
            </a:r>
            <a:r>
              <a:rPr lang="pt-BR" dirty="0" err="1" smtClean="0"/>
              <a:t>Services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Formatos Abertos</a:t>
            </a:r>
            <a:endParaRPr lang="pt-BR" dirty="0"/>
          </a:p>
        </p:txBody>
      </p:sp>
      <p:pic>
        <p:nvPicPr>
          <p:cNvPr id="2050" name="Picture 2" descr="http://upload.wikimedia.org/wikipedia/commons/4/4a/Webservic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653136"/>
            <a:ext cx="1664772" cy="1512168"/>
          </a:xfrm>
          <a:prstGeom prst="rect">
            <a:avLst/>
          </a:prstGeom>
          <a:noFill/>
        </p:spPr>
      </p:pic>
      <p:pic>
        <p:nvPicPr>
          <p:cNvPr id="2052" name="Picture 4" descr="http://3.bp.blogspot.com/_nGXilDFgZZg/TL3sRdHSybI/AAAAAAAAAi8/sietUCYaAKE/s1600/xml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2808" y="8925"/>
            <a:ext cx="1619672" cy="971803"/>
          </a:xfrm>
          <a:prstGeom prst="rect">
            <a:avLst/>
          </a:prstGeom>
          <a:noFill/>
        </p:spPr>
      </p:pic>
      <p:pic>
        <p:nvPicPr>
          <p:cNvPr id="2054" name="Picture 6" descr="http://www.veryicon.com/icon/png/System/Rhor%20v2%20Part%203/TXT%20Fi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988840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3600" dirty="0" smtClean="0">
                <a:latin typeface="Calibri" pitchFamily="34" charset="0"/>
                <a:cs typeface="Calibri" pitchFamily="34" charset="0"/>
              </a:rPr>
              <a:t>O foco não está em dados 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pessoais</a:t>
            </a:r>
            <a:endParaRPr lang="pt-BR" sz="3600" dirty="0" smtClean="0">
              <a:latin typeface="Calibri" pitchFamily="34" charset="0"/>
              <a:cs typeface="Calibri" pitchFamily="34" charset="0"/>
            </a:endParaRPr>
          </a:p>
          <a:p>
            <a:endParaRPr lang="pt-BR" sz="36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3600" dirty="0" smtClean="0">
                <a:latin typeface="Calibri" pitchFamily="34" charset="0"/>
                <a:cs typeface="Calibri" pitchFamily="34" charset="0"/>
              </a:rPr>
              <a:t>Dados governamentais públicos, aqueles que já estão ou deveriam estar expostos para a sociedade</a:t>
            </a:r>
          </a:p>
          <a:p>
            <a:endParaRPr lang="pt-BR" sz="3600" dirty="0" smtClean="0">
              <a:latin typeface="Calibri" pitchFamily="34" charset="0"/>
              <a:cs typeface="Calibri" pitchFamily="34" charset="0"/>
            </a:endParaRPr>
          </a:p>
          <a:p>
            <a:endParaRPr lang="pt-BR" sz="3600" dirty="0" smtClean="0">
              <a:latin typeface="Calibri" pitchFamily="34" charset="0"/>
              <a:cs typeface="Calibri" pitchFamily="34" charset="0"/>
            </a:endParaRPr>
          </a:p>
          <a:p>
            <a:endParaRPr lang="pt-BR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 que dados se está falando?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/>
              <a:t>Dados Abertos Governamentais </a:t>
            </a:r>
            <a:br>
              <a:rPr lang="pt-BR" sz="4000" dirty="0" smtClean="0"/>
            </a:br>
            <a:r>
              <a:rPr lang="pt-BR" sz="4000" dirty="0" smtClean="0"/>
              <a:t>(no mundo)</a:t>
            </a:r>
            <a:endParaRPr lang="pt-BR" sz="4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272808" cy="449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9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Transparência e controle democrático;</a:t>
            </a: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Participação popular;</a:t>
            </a:r>
          </a:p>
          <a:p>
            <a:r>
              <a:rPr lang="pt-BR" dirty="0" err="1" smtClean="0">
                <a:latin typeface="Calibri" pitchFamily="34" charset="0"/>
                <a:cs typeface="Calibri" pitchFamily="34" charset="0"/>
              </a:rPr>
              <a:t>Empoderamento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dos cidadãos;</a:t>
            </a: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Inovação;</a:t>
            </a: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Melhora na eficiência e efetividade de serviços governamentais;</a:t>
            </a: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Medição do impacto das políticas públicas;</a:t>
            </a: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Conhecimentos novos a partir da combinação de fontes de dados e padrões.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Geração de Valor</a:t>
            </a:r>
            <a:endParaRPr lang="pt-BR" dirty="0"/>
          </a:p>
        </p:txBody>
      </p:sp>
      <p:pic>
        <p:nvPicPr>
          <p:cNvPr id="1026" name="Picture 2" descr="http://perlbal.hi-pi.com/blog-images/641643/gd/129167945196/ECONOMIA-O-VALOR-AGREGADO-AO-FUTE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7530" y="188640"/>
            <a:ext cx="1046958" cy="1080120"/>
          </a:xfrm>
          <a:prstGeom prst="rect">
            <a:avLst/>
          </a:prstGeom>
          <a:noFill/>
        </p:spPr>
      </p:pic>
      <p:pic>
        <p:nvPicPr>
          <p:cNvPr id="1030" name="Picture 6" descr="http://padrelucimar.com/wp-content/uploads/2011/02/trans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301208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1612776"/>
          </a:xfrm>
        </p:spPr>
        <p:txBody>
          <a:bodyPr/>
          <a:lstStyle/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Um </a:t>
            </a:r>
            <a:r>
              <a:rPr lang="pt-BR" dirty="0" err="1" smtClean="0">
                <a:latin typeface="Calibri" pitchFamily="34" charset="0"/>
                <a:cs typeface="Calibri" pitchFamily="34" charset="0"/>
              </a:rPr>
              <a:t>mashup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é um </a:t>
            </a:r>
            <a:r>
              <a:rPr lang="pt-BR" dirty="0" err="1" smtClean="0">
                <a:latin typeface="Calibri" pitchFamily="34" charset="0"/>
                <a:cs typeface="Calibri" pitchFamily="34" charset="0"/>
              </a:rPr>
              <a:t>website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ou uma aplicação web que usa conteúdo de mais de uma fonte para criar um novo serviço completo.</a:t>
            </a:r>
          </a:p>
          <a:p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Mashups</a:t>
            </a:r>
            <a:endParaRPr lang="pt-BR" dirty="0"/>
          </a:p>
        </p:txBody>
      </p:sp>
      <p:pic>
        <p:nvPicPr>
          <p:cNvPr id="33794" name="Picture 2" descr="http://msdn.microsoft.com/en-us/library/Bb906060.jour13_enterprisemashups_image002_l(en-us,MSDN.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19803"/>
            <a:ext cx="3688407" cy="3029477"/>
          </a:xfrm>
          <a:prstGeom prst="rect">
            <a:avLst/>
          </a:prstGeom>
          <a:noFill/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39552" y="3356992"/>
            <a:ext cx="8229600" cy="161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619672" y="6237312"/>
            <a:ext cx="1944216" cy="457200"/>
          </a:xfrm>
        </p:spPr>
        <p:txBody>
          <a:bodyPr/>
          <a:lstStyle/>
          <a:p>
            <a:r>
              <a:rPr lang="pt-BR" sz="1400" dirty="0" smtClean="0">
                <a:latin typeface="Calibri" pitchFamily="34" charset="0"/>
                <a:cs typeface="Calibri" pitchFamily="34" charset="0"/>
              </a:rPr>
              <a:t>Vídeo sobre </a:t>
            </a:r>
            <a:r>
              <a:rPr lang="pt-BR" sz="1400" dirty="0" err="1" smtClean="0">
                <a:latin typeface="Calibri" pitchFamily="34" charset="0"/>
                <a:cs typeface="Calibri" pitchFamily="34" charset="0"/>
              </a:rPr>
              <a:t>OpenData</a:t>
            </a:r>
            <a:endParaRPr lang="pt-B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2"/>
          </p:nvPr>
        </p:nvSpPr>
        <p:spPr>
          <a:xfrm>
            <a:off x="3563888" y="6021288"/>
            <a:ext cx="5400600" cy="36004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Tim Berners-Lee:  The year open data went worldwide</a:t>
            </a: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 descr="http://www.quizgospel.com/Image/video-gosp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920477"/>
            <a:ext cx="1368152" cy="820891"/>
          </a:xfrm>
          <a:prstGeom prst="rect">
            <a:avLst/>
          </a:prstGeom>
          <a:noFill/>
        </p:spPr>
      </p:pic>
      <p:pic>
        <p:nvPicPr>
          <p:cNvPr id="10" name="TimBernersLee_2010U-480p-pt-br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79512" y="116632"/>
            <a:ext cx="8784976" cy="56886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55976" y="645333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b="1" dirty="0" smtClean="0"/>
              <a:t>Fonte: </a:t>
            </a:r>
            <a:r>
              <a:rPr lang="pt-BR" sz="800" b="1" dirty="0" smtClean="0">
                <a:hlinkClick r:id="rId6"/>
              </a:rPr>
              <a:t>http://www.ted.com/talks/tim_berners_lee_the_year_open_data_went_worldwide.html</a:t>
            </a:r>
            <a:endParaRPr lang="pt-BR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1143000"/>
          </a:xfrm>
        </p:spPr>
        <p:txBody>
          <a:bodyPr/>
          <a:lstStyle/>
          <a:p>
            <a:r>
              <a:rPr lang="pt-BR" dirty="0" smtClean="0"/>
              <a:t>Preço dos Combustíveis</a:t>
            </a:r>
            <a:endParaRPr lang="pt-BR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8272" y="836712"/>
            <a:ext cx="6516216" cy="523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788024" y="6381328"/>
            <a:ext cx="44117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hlinkClick r:id="rId3"/>
              </a:rPr>
              <a:t>http://www.precodoscombustiveis.com.br</a:t>
            </a:r>
            <a:endParaRPr lang="pt-B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Pra onde foi meu dinheiro?</a:t>
            </a:r>
            <a:endParaRPr lang="pt-BR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196752"/>
            <a:ext cx="6202899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635896" y="6021288"/>
            <a:ext cx="4544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hlinkClick r:id="rId4"/>
              </a:rPr>
              <a:t>http://www.paraondefoiomeudinheiro.com.br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Dados do PAC</a:t>
            </a:r>
            <a:endParaRPr lang="pt-B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375" y="1196752"/>
            <a:ext cx="8021105" cy="45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67744" y="594928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Calibri" pitchFamily="34" charset="0"/>
                <a:cs typeface="Calibri" pitchFamily="34" charset="0"/>
                <a:hlinkClick r:id="rId4"/>
              </a:rPr>
              <a:t>http://www.it4biz.com.br/apps/dados.gov.br/obrasdopac/</a:t>
            </a:r>
            <a:endParaRPr lang="pt-BR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>
            <a:noAutofit/>
          </a:bodyPr>
          <a:lstStyle/>
          <a:p>
            <a:r>
              <a:rPr lang="pt-BR" sz="3600" dirty="0" smtClean="0">
                <a:latin typeface="Calibri" pitchFamily="34" charset="0"/>
                <a:cs typeface="Calibri" pitchFamily="34" charset="0"/>
              </a:rPr>
              <a:t>Dados Ligados e Web Semântica</a:t>
            </a:r>
          </a:p>
          <a:p>
            <a:r>
              <a:rPr lang="pt-BR" sz="3600" dirty="0" smtClean="0">
                <a:latin typeface="Calibri" pitchFamily="34" charset="0"/>
                <a:cs typeface="Calibri" pitchFamily="34" charset="0"/>
              </a:rPr>
              <a:t>Interoperabilidade: bases de dados interligadas entre o próprio governo</a:t>
            </a:r>
          </a:p>
          <a:p>
            <a:r>
              <a:rPr lang="pt-BR" sz="3600" dirty="0" smtClean="0">
                <a:latin typeface="Calibri" pitchFamily="34" charset="0"/>
                <a:cs typeface="Calibri" pitchFamily="34" charset="0"/>
              </a:rPr>
              <a:t>Uso das redes sociais: aproximação, avaliação e ambiente de troca</a:t>
            </a:r>
          </a:p>
          <a:p>
            <a:r>
              <a:rPr lang="pt-BR" sz="3600" dirty="0" smtClean="0">
                <a:latin typeface="Calibri" pitchFamily="34" charset="0"/>
                <a:cs typeface="Calibri" pitchFamily="34" charset="0"/>
              </a:rPr>
              <a:t>Crowdsourcing: produção colaborativa</a:t>
            </a:r>
          </a:p>
          <a:p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Cidadão como protagonista de fato</a:t>
            </a:r>
          </a:p>
          <a:p>
            <a:endParaRPr lang="pt-BR" sz="3000" dirty="0" smtClean="0">
              <a:latin typeface="Calibri" pitchFamily="34" charset="0"/>
              <a:cs typeface="Calibri" pitchFamily="34" charset="0"/>
            </a:endParaRPr>
          </a:p>
          <a:p>
            <a:endParaRPr lang="pt-BR" sz="3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Futuro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864096"/>
          </a:xfrm>
        </p:spPr>
        <p:txBody>
          <a:bodyPr>
            <a:noAutofit/>
          </a:bodyPr>
          <a:lstStyle/>
          <a:p>
            <a:r>
              <a:rPr lang="pt-BR" sz="3200" dirty="0" smtClean="0">
                <a:latin typeface="Calibri" pitchFamily="34" charset="0"/>
                <a:cs typeface="Calibri" pitchFamily="34" charset="0"/>
              </a:rPr>
              <a:t>Formas de organização social e </a:t>
            </a:r>
            <a:r>
              <a:rPr lang="pt-BR" sz="3200" dirty="0" err="1" smtClean="0">
                <a:latin typeface="Calibri" pitchFamily="34" charset="0"/>
                <a:cs typeface="Calibri" pitchFamily="34" charset="0"/>
              </a:rPr>
              <a:t>Adm</a:t>
            </a:r>
            <a:r>
              <a:rPr lang="pt-BR" sz="3200" dirty="0" smtClean="0">
                <a:latin typeface="Calibri" pitchFamily="34" charset="0"/>
                <a:cs typeface="Calibri" pitchFamily="34" charset="0"/>
              </a:rPr>
              <a:t>. Pública</a:t>
            </a:r>
          </a:p>
          <a:p>
            <a:pPr lvl="1">
              <a:buFont typeface="Wingdings" pitchFamily="2" charset="2"/>
              <a:buChar char="§"/>
            </a:pPr>
            <a:endParaRPr lang="pt-BR" sz="28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pt-BR" sz="2800" dirty="0" smtClean="0">
              <a:latin typeface="Calibri" pitchFamily="34" charset="0"/>
              <a:cs typeface="Calibri" pitchFamily="34" charset="0"/>
            </a:endParaRPr>
          </a:p>
          <a:p>
            <a:pPr lvl="1"/>
            <a:endParaRPr lang="pt-BR" sz="2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3212976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8" name="Picture 2" descr="http://t1.gstatic.com/images?q=tbn:ANd9GcRDy3b_IJMfWuQAHWC2ZBs3AvAshyn--z7CyvuHS_QRnyHAwsPlv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941168"/>
            <a:ext cx="1407004" cy="116206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788024" y="1916832"/>
            <a:ext cx="352839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pt-BR" sz="2600" dirty="0" smtClean="0">
                <a:latin typeface="Calibri" pitchFamily="34" charset="0"/>
                <a:cs typeface="Calibri" pitchFamily="34" charset="0"/>
              </a:rPr>
              <a:t>Baseados em rede</a:t>
            </a:r>
          </a:p>
          <a:p>
            <a:pPr lvl="1">
              <a:buFont typeface="Wingdings" pitchFamily="2" charset="2"/>
              <a:buChar char="§"/>
            </a:pPr>
            <a:r>
              <a:rPr lang="pt-BR" sz="2600" dirty="0" smtClean="0">
                <a:latin typeface="Calibri" pitchFamily="34" charset="0"/>
                <a:cs typeface="Calibri" pitchFamily="34" charset="0"/>
              </a:rPr>
              <a:t>Governo Aberto</a:t>
            </a:r>
          </a:p>
          <a:p>
            <a:pPr lvl="1">
              <a:buFont typeface="Wingdings" pitchFamily="2" charset="2"/>
              <a:buChar char="§"/>
            </a:pPr>
            <a:r>
              <a:rPr lang="pt-BR" sz="2600" dirty="0" smtClean="0">
                <a:latin typeface="Calibri" pitchFamily="34" charset="0"/>
                <a:cs typeface="Calibri" pitchFamily="34" charset="0"/>
              </a:rPr>
              <a:t>Governo Eletrônico </a:t>
            </a:r>
          </a:p>
          <a:p>
            <a:pPr lvl="1">
              <a:buFont typeface="Wingdings" pitchFamily="2" charset="2"/>
              <a:buChar char="§"/>
            </a:pPr>
            <a:r>
              <a:rPr lang="pt-BR" sz="2600" dirty="0" smtClean="0">
                <a:latin typeface="Calibri" pitchFamily="34" charset="0"/>
                <a:cs typeface="Calibri" pitchFamily="34" charset="0"/>
              </a:rPr>
              <a:t>Portais Públicos</a:t>
            </a:r>
          </a:p>
          <a:p>
            <a:pPr lvl="1">
              <a:buFont typeface="Wingdings" pitchFamily="2" charset="2"/>
              <a:buChar char="§"/>
            </a:pPr>
            <a:r>
              <a:rPr lang="pt-BR" sz="2600" dirty="0" smtClean="0">
                <a:latin typeface="Calibri" pitchFamily="34" charset="0"/>
                <a:cs typeface="Calibri" pitchFamily="34" charset="0"/>
              </a:rPr>
              <a:t>Dados Abertos</a:t>
            </a:r>
          </a:p>
          <a:p>
            <a:pPr lvl="1">
              <a:buFont typeface="Wingdings" pitchFamily="2" charset="2"/>
              <a:buChar char="§"/>
            </a:pPr>
            <a:r>
              <a:rPr lang="pt-BR" sz="2600" dirty="0" smtClean="0">
                <a:latin typeface="Calibri" pitchFamily="34" charset="0"/>
                <a:cs typeface="Calibri" pitchFamily="34" charset="0"/>
              </a:rPr>
              <a:t>Transparência</a:t>
            </a:r>
          </a:p>
          <a:p>
            <a:pPr lvl="1">
              <a:buFont typeface="Wingdings" pitchFamily="2" charset="2"/>
              <a:buChar char="§"/>
            </a:pPr>
            <a:r>
              <a:rPr lang="pt-BR" sz="2600" dirty="0" smtClean="0">
                <a:latin typeface="Calibri" pitchFamily="34" charset="0"/>
                <a:cs typeface="Calibri" pitchFamily="34" charset="0"/>
              </a:rPr>
              <a:t>Participação social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8072" y="1988840"/>
            <a:ext cx="3995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pt-BR" sz="2800" dirty="0" smtClean="0">
                <a:latin typeface="Calibri" pitchFamily="34" charset="0"/>
                <a:cs typeface="Calibri" pitchFamily="34" charset="0"/>
              </a:rPr>
              <a:t>Hierárquica</a:t>
            </a:r>
          </a:p>
          <a:p>
            <a:pPr lvl="1">
              <a:buFont typeface="Wingdings" pitchFamily="2" charset="2"/>
              <a:buChar char="§"/>
            </a:pPr>
            <a:r>
              <a:rPr lang="pt-BR" sz="2800" dirty="0" smtClean="0">
                <a:latin typeface="Calibri" pitchFamily="34" charset="0"/>
                <a:cs typeface="Calibri" pitchFamily="34" charset="0"/>
              </a:rPr>
              <a:t>Pouca transparência</a:t>
            </a:r>
          </a:p>
          <a:p>
            <a:pPr lvl="1">
              <a:buFont typeface="Wingdings" pitchFamily="2" charset="2"/>
              <a:buChar char="§"/>
            </a:pPr>
            <a:r>
              <a:rPr lang="pt-BR" sz="2800" dirty="0" smtClean="0">
                <a:latin typeface="Calibri" pitchFamily="34" charset="0"/>
                <a:cs typeface="Calibri" pitchFamily="34" charset="0"/>
              </a:rPr>
              <a:t>Pouca participação</a:t>
            </a:r>
          </a:p>
          <a:p>
            <a:pPr lvl="1">
              <a:buFont typeface="Wingdings" pitchFamily="2" charset="2"/>
              <a:buChar char="§"/>
            </a:pPr>
            <a:r>
              <a:rPr lang="pt-BR" sz="2800" dirty="0" smtClean="0">
                <a:latin typeface="Calibri" pitchFamily="34" charset="0"/>
                <a:cs typeface="Calibri" pitchFamily="34" charset="0"/>
              </a:rPr>
              <a:t>Centralização</a:t>
            </a:r>
          </a:p>
          <a:p>
            <a:pPr lvl="1">
              <a:buFont typeface="Wingdings" pitchFamily="2" charset="2"/>
              <a:buChar char="§"/>
            </a:pPr>
            <a:r>
              <a:rPr lang="pt-BR" sz="2800" dirty="0" smtClean="0">
                <a:latin typeface="Calibri" pitchFamily="34" charset="0"/>
                <a:cs typeface="Calibri" pitchFamily="34" charset="0"/>
              </a:rPr>
              <a:t>Burocrática</a:t>
            </a:r>
          </a:p>
        </p:txBody>
      </p:sp>
      <p:pic>
        <p:nvPicPr>
          <p:cNvPr id="13" name="Picture 2" descr="http://2.bp.blogspot.com/_9njRnFvLCnA/TIy5kKm3dSI/AAAAAAAAAGk/M232-3yCDMc/s1600/Morto+pela+burocrac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365104"/>
            <a:ext cx="1656183" cy="1273191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392" y="2564413"/>
            <a:ext cx="986224" cy="151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899592" y="1112114"/>
            <a:ext cx="792088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LEI Nº 12.527, DE 18 DE NOVEMBRO DE 2011 – Lei de Acesso a Informação Pública</a:t>
            </a: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http://www.planalto.gov.br/ccivil_03/_Ato2011-2014/2011/Lei/L12527.htm</a:t>
            </a: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Portal da ALESP</a:t>
            </a: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http://www.al.sp.gov.br/portal/site/Internet/</a:t>
            </a: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As três leis e os oito princípios dos Dados Abertos Governamentais (W3C.</a:t>
            </a:r>
            <a:r>
              <a:rPr kumimoji="0" lang="pt-BR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Br</a:t>
            </a: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http://www.w3c.br/divulgacao/pdf/dados-abertos-governamentais.pdf</a:t>
            </a: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Manual dos Dados Abertos: Governo traduzido e adaptado do opendatamanual.org</a:t>
            </a: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http://www.w3c.br/pub/Materiais/PublicacoesW3C/Manual_Dados_Abertos_WEB.pdf</a:t>
            </a: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Manual dos Dados Abertos: Desenvolvedores</a:t>
            </a: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http://www.w3c.br/pub/Materiais/PublicacoesW3C/manual_dados_abertos_desenvolvedores_web.pdf</a:t>
            </a: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Open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Government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Working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Group</a:t>
            </a: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Oito princípios dos dados abertos governamentais</a:t>
            </a: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http://www.opengovdata.org/</a:t>
            </a: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David </a:t>
            </a:r>
            <a:r>
              <a:rPr kumimoji="0" lang="pt-BR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Eaves</a:t>
            </a: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As três leis do dado aberto governamental</a:t>
            </a: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http://eaves.ca/</a:t>
            </a: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CONSTITUIÇÃO DA REPÚBLICA FEDERATIVA DO BRASIL</a:t>
            </a: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http://www.planalto.gov.br/ccivil_03/constituicao/constitui%C3%A7ao.htm</a:t>
            </a: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Guia de Abertura de Dados – INDA</a:t>
            </a: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0"/>
              </a:rPr>
              <a:t>https://www.consultas.governoeletronico.gov.br/ConsultasPublicas/download.do?acao=arquivoDocumentoItem&amp;tipo=pdf&amp;id=588</a:t>
            </a: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OWL – Ontology Web Language – Wikipedia</a:t>
            </a: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http://pt.wikipedia.org/wiki/OWL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7" name="Picture 3" descr="http://3.bp.blogspot.com/_tKBUHd1faNI/TGIHx6YH7EI/AAAAAAAAAhM/Sx07o7IZ51w/s1600/livros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12656" y="260648"/>
            <a:ext cx="1979824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Dúvidas?</a:t>
            </a:r>
            <a:endParaRPr lang="pt-BR" dirty="0"/>
          </a:p>
        </p:txBody>
      </p:sp>
      <p:pic>
        <p:nvPicPr>
          <p:cNvPr id="43010" name="Picture 2" descr="http://blogmiltonneves.bol.uol.com.br/wp-content/uploads/2008/12/interrogaco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412776"/>
            <a:ext cx="1946162" cy="216024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1763688" y="4077072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/>
              <a:t>Frederico </a:t>
            </a:r>
            <a:r>
              <a:rPr lang="pt-BR" sz="1600" b="1" dirty="0" err="1" smtClean="0"/>
              <a:t>Bortolato</a:t>
            </a:r>
            <a:endParaRPr lang="pt-BR" sz="1600" b="1" dirty="0" smtClean="0"/>
          </a:p>
          <a:p>
            <a:r>
              <a:rPr lang="pt-BR" sz="1600" dirty="0" smtClean="0"/>
              <a:t>DDO – Divisão de Desenvolvimento Organizacional</a:t>
            </a:r>
          </a:p>
          <a:p>
            <a:r>
              <a:rPr lang="pt-BR" sz="1600" b="1" dirty="0" smtClean="0">
                <a:hlinkClick r:id="rId3"/>
              </a:rPr>
              <a:t>fbortolato@al.sp.gov.br</a:t>
            </a:r>
            <a:endParaRPr lang="pt-BR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Calibri" pitchFamily="34" charset="0"/>
                <a:cs typeface="Calibri" pitchFamily="34" charset="0"/>
              </a:rPr>
              <a:t>Adoção das </a:t>
            </a:r>
            <a:r>
              <a:rPr lang="pt-BR" sz="3200" dirty="0" err="1" smtClean="0">
                <a:latin typeface="Calibri" pitchFamily="34" charset="0"/>
                <a:cs typeface="Calibri" pitchFamily="34" charset="0"/>
              </a:rPr>
              <a:t>TICs</a:t>
            </a:r>
            <a:r>
              <a:rPr lang="pt-BR" sz="3200" dirty="0" smtClean="0">
                <a:latin typeface="Calibri" pitchFamily="34" charset="0"/>
                <a:cs typeface="Calibri" pitchFamily="34" charset="0"/>
              </a:rPr>
              <a:t> pelas organizações da Administração Pública, como diferentes vias através das quais se conectam e interagem com outras organizações e pessoas</a:t>
            </a:r>
          </a:p>
          <a:p>
            <a:endParaRPr lang="pt-BR" sz="32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3200" dirty="0" smtClean="0">
                <a:latin typeface="Calibri" pitchFamily="34" charset="0"/>
                <a:cs typeface="Calibri" pitchFamily="34" charset="0"/>
              </a:rPr>
              <a:t>Prestação de serviços públicos por meio eletrônico, ou seja, utilizando-se recursos de tecnologia da informação</a:t>
            </a:r>
          </a:p>
          <a:p>
            <a:endParaRPr lang="pt-BR" sz="3200" dirty="0" smtClean="0">
              <a:latin typeface="Calibri" pitchFamily="34" charset="0"/>
              <a:cs typeface="Calibri" pitchFamily="34" charset="0"/>
            </a:endParaRPr>
          </a:p>
          <a:p>
            <a:endParaRPr lang="pt-BR" sz="32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Governo Eletrônico</a:t>
            </a:r>
            <a:endParaRPr lang="pt-BR" dirty="0"/>
          </a:p>
        </p:txBody>
      </p:sp>
      <p:pic>
        <p:nvPicPr>
          <p:cNvPr id="5" name="Picture 2" descr="http://www.bitcom.psi.br/web/img/solucoes/imagens/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88640"/>
            <a:ext cx="1872208" cy="1010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t-BR" b="1" u="sng" dirty="0" smtClean="0">
                <a:latin typeface="Calibri" pitchFamily="34" charset="0"/>
                <a:cs typeface="Calibri" pitchFamily="34" charset="0"/>
              </a:rPr>
              <a:t>Automatização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de processos pré-existentes em papel e nos departamentos</a:t>
            </a:r>
          </a:p>
          <a:p>
            <a:pPr>
              <a:lnSpc>
                <a:spcPct val="110000"/>
              </a:lnSpc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10000"/>
              </a:lnSpc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Dados relativos às mais variadas atividades públicas estão agora em </a:t>
            </a:r>
            <a:r>
              <a:rPr lang="pt-BR" b="1" u="sng" dirty="0" smtClean="0">
                <a:latin typeface="Calibri" pitchFamily="34" charset="0"/>
                <a:cs typeface="Calibri" pitchFamily="34" charset="0"/>
              </a:rPr>
              <a:t>formato digital</a:t>
            </a:r>
          </a:p>
          <a:p>
            <a:pPr>
              <a:lnSpc>
                <a:spcPct val="110000"/>
              </a:lnSpc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10000"/>
              </a:lnSpc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Perspectivas para um emprego mais efetivo do </a:t>
            </a:r>
            <a:r>
              <a:rPr lang="pt-BR" b="1" u="sng" dirty="0" smtClean="0">
                <a:latin typeface="Calibri" pitchFamily="34" charset="0"/>
                <a:cs typeface="Calibri" pitchFamily="34" charset="0"/>
              </a:rPr>
              <a:t>Princípio da Publicidade</a:t>
            </a:r>
          </a:p>
          <a:p>
            <a:pPr>
              <a:lnSpc>
                <a:spcPct val="110000"/>
              </a:lnSpc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Governo Eletrônico</a:t>
            </a:r>
            <a:endParaRPr lang="pt-BR" dirty="0"/>
          </a:p>
        </p:txBody>
      </p:sp>
      <p:pic>
        <p:nvPicPr>
          <p:cNvPr id="4" name="Picture 2" descr="http://www.bitcom.psi.br/web/img/solucoes/imagens/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88640"/>
            <a:ext cx="1872208" cy="1010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Calibri" pitchFamily="34" charset="0"/>
                <a:cs typeface="Calibri" pitchFamily="34" charset="0"/>
              </a:rPr>
              <a:t>Ideia de que o governo deveria ser totalmente transparente para poder ser acompanhado pelo cidadão</a:t>
            </a:r>
          </a:p>
          <a:p>
            <a:endParaRPr lang="pt-BR" sz="32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3200" dirty="0" smtClean="0">
                <a:latin typeface="Calibri" pitchFamily="34" charset="0"/>
                <a:cs typeface="Calibri" pitchFamily="34" charset="0"/>
              </a:rPr>
              <a:t>Tem como principal ponto de interseção com os princípios do Governo Eletrônico a participação e o controle social</a:t>
            </a:r>
            <a:endParaRPr lang="pt-B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Governo Aberto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24078" indent="-514350">
              <a:buFont typeface="+mj-lt"/>
              <a:buAutoNum type="arabicPeriod"/>
            </a:pPr>
            <a:r>
              <a:rPr lang="pt-BR" b="1" dirty="0" smtClean="0">
                <a:latin typeface="Calibri" pitchFamily="34" charset="0"/>
                <a:cs typeface="Calibri" pitchFamily="34" charset="0"/>
              </a:rPr>
              <a:t>Transparência de informações: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para que a população entenda o funcionamento de seus governos;</a:t>
            </a:r>
          </a:p>
          <a:p>
            <a:pPr marL="624078" indent="-514350">
              <a:buFont typeface="+mj-lt"/>
              <a:buAutoNum type="arabicPeriod"/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pt-BR" b="1" dirty="0" smtClean="0">
                <a:latin typeface="Calibri" pitchFamily="34" charset="0"/>
                <a:cs typeface="Calibri" pitchFamily="34" charset="0"/>
              </a:rPr>
              <a:t>Engajamento público: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para que a população possa influenciar o funcionamento de seus governos ao participar de processos políticos governamentais e programas de políticas públicas;</a:t>
            </a:r>
          </a:p>
          <a:p>
            <a:pPr marL="624078" indent="-514350">
              <a:buFont typeface="+mj-lt"/>
              <a:buAutoNum type="arabicPeriod"/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pt-BR" b="1" dirty="0" smtClean="0">
                <a:latin typeface="Calibri" pitchFamily="34" charset="0"/>
                <a:cs typeface="Calibri" pitchFamily="34" charset="0"/>
              </a:rPr>
              <a:t>Responsabilização: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para que a população possa cobrar a responsabilidade dos governos por suas políticas e prestação de serviços.     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Governo Aberto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4716016" y="6093296"/>
            <a:ext cx="40324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>
                <a:latin typeface="Calibri" pitchFamily="34" charset="0"/>
                <a:cs typeface="Calibri" pitchFamily="34" charset="0"/>
              </a:rPr>
              <a:t>Fonte: Nathaniel Heller</a:t>
            </a:r>
          </a:p>
          <a:p>
            <a:r>
              <a:rPr lang="pt-BR" sz="900" b="1" dirty="0" smtClean="0">
                <a:latin typeface="Calibri" pitchFamily="34" charset="0"/>
                <a:cs typeface="Calibri" pitchFamily="34" charset="0"/>
                <a:hlinkClick r:id="rId3"/>
              </a:rPr>
              <a:t>http://www.globalintegrity.org/blog/working-definition-opengov</a:t>
            </a:r>
            <a:endParaRPr lang="pt-BR" sz="9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883776"/>
          </a:xfrm>
        </p:spPr>
        <p:txBody>
          <a:bodyPr/>
          <a:lstStyle/>
          <a:p>
            <a:r>
              <a:rPr lang="pt-BR" b="1" dirty="0" smtClean="0">
                <a:latin typeface="Calibri" pitchFamily="34" charset="0"/>
                <a:cs typeface="Calibri" pitchFamily="34" charset="0"/>
              </a:rPr>
              <a:t>OGP - Parceria para Governo Aberto (Open Government Partnership):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iniciativa internacional que visa difundir e incentivar globalmente práticas governamentais relacionadas à transparência dos governos, acesso à informação pública e participação social. (</a:t>
            </a:r>
            <a:r>
              <a:rPr lang="pt-BR" dirty="0" smtClean="0">
                <a:latin typeface="Calibri" pitchFamily="34" charset="0"/>
                <a:cs typeface="Calibri" pitchFamily="34" charset="0"/>
                <a:hlinkClick r:id="rId3"/>
              </a:rPr>
              <a:t>http://www.opengovpartnership.org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Governo Aberto - OGP</a:t>
            </a:r>
            <a:endParaRPr lang="pt-BR" dirty="0"/>
          </a:p>
        </p:txBody>
      </p:sp>
      <p:pic>
        <p:nvPicPr>
          <p:cNvPr id="6" name="Picture 5" descr="header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260648"/>
            <a:ext cx="1144498" cy="11521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3568" y="4581128"/>
            <a:ext cx="77768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600" b="1" dirty="0" smtClean="0">
              <a:latin typeface="Calibri" pitchFamily="34" charset="0"/>
              <a:cs typeface="Calibri" pitchFamily="34" charset="0"/>
              <a:hlinkClick r:id="rId5"/>
            </a:endParaRPr>
          </a:p>
          <a:p>
            <a:r>
              <a:rPr lang="pt-BR" b="1" dirty="0" smtClean="0">
                <a:latin typeface="Calibri" pitchFamily="34" charset="0"/>
                <a:cs typeface="Calibri" pitchFamily="34" charset="0"/>
              </a:rPr>
              <a:t>Declaração de Governo Aberto</a:t>
            </a:r>
            <a:endParaRPr lang="pt-BR" b="1" dirty="0" smtClean="0">
              <a:latin typeface="Calibri" pitchFamily="34" charset="0"/>
              <a:cs typeface="Calibri" pitchFamily="34" charset="0"/>
              <a:hlinkClick r:id="rId5"/>
            </a:endParaRPr>
          </a:p>
          <a:p>
            <a:r>
              <a:rPr lang="pt-BR" sz="1600" b="1" dirty="0" smtClean="0">
                <a:latin typeface="Calibri" pitchFamily="34" charset="0"/>
                <a:cs typeface="Calibri" pitchFamily="34" charset="0"/>
                <a:hlinkClick r:id="rId5"/>
              </a:rPr>
              <a:t>http://www.opengovpartnership.org/declara%C3%A7%C3%A3o-de-governo-aberto</a:t>
            </a:r>
            <a:endParaRPr lang="pt-BR" sz="16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O movimento de </a:t>
            </a:r>
            <a:r>
              <a:rPr lang="pt-BR" b="1" dirty="0" smtClean="0">
                <a:latin typeface="Calibri" pitchFamily="34" charset="0"/>
                <a:cs typeface="Calibri" pitchFamily="34" charset="0"/>
              </a:rPr>
              <a:t>Dados Abertos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surge como uma demanda social para aumentar a transparência, a colaboração e a participação dos cidadãos nas políticas e nas ações do governo e </a:t>
            </a:r>
            <a:r>
              <a:rPr lang="pt-BR" u="sng" dirty="0" smtClean="0">
                <a:latin typeface="Calibri" pitchFamily="34" charset="0"/>
                <a:cs typeface="Calibri" pitchFamily="34" charset="0"/>
              </a:rPr>
              <a:t>compõe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o conceito de </a:t>
            </a:r>
            <a:r>
              <a:rPr lang="pt-BR" b="1" dirty="0" smtClean="0">
                <a:latin typeface="Calibri" pitchFamily="34" charset="0"/>
                <a:cs typeface="Calibri" pitchFamily="34" charset="0"/>
              </a:rPr>
              <a:t>Governo Aberto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Um governo só pode ser considerado Aberto em sua plenitude se ele incorporar os dados abertos em suas políticas de gestão da informação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Dados Abertos</a:t>
            </a:r>
            <a:endParaRPr lang="pt-BR" dirty="0"/>
          </a:p>
        </p:txBody>
      </p:sp>
      <p:pic>
        <p:nvPicPr>
          <p:cNvPr id="4" name="Picture 2" descr="http://paulohenriquesoranz.files.wordpress.com/2012/05/datosabiert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8646" y="116632"/>
            <a:ext cx="1535842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1877</TotalTime>
  <Words>1511</Words>
  <Application>Microsoft Office PowerPoint</Application>
  <PresentationFormat>Apresentação na tela (4:3)</PresentationFormat>
  <Paragraphs>268</Paragraphs>
  <Slides>31</Slides>
  <Notes>23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Concourse</vt:lpstr>
      <vt:lpstr>Dados Abertos Governamentais</vt:lpstr>
      <vt:lpstr>Agenda</vt:lpstr>
      <vt:lpstr>Contexto</vt:lpstr>
      <vt:lpstr>Governo Eletrônico</vt:lpstr>
      <vt:lpstr>Governo Eletrônico</vt:lpstr>
      <vt:lpstr>Governo Aberto</vt:lpstr>
      <vt:lpstr>Governo Aberto</vt:lpstr>
      <vt:lpstr>Governo Aberto - OGP</vt:lpstr>
      <vt:lpstr>Dados Abertos</vt:lpstr>
      <vt:lpstr>Fundamentação Legal  (no Brasil)</vt:lpstr>
      <vt:lpstr>Fundamentação Legal  (no Brasil)</vt:lpstr>
      <vt:lpstr>Lei de Acesso a Informação Pública</vt:lpstr>
      <vt:lpstr>Dados Abertos – Definição</vt:lpstr>
      <vt:lpstr>Dados Abertos - Nova visão</vt:lpstr>
      <vt:lpstr>Dados Abertos</vt:lpstr>
      <vt:lpstr>Princípios dos Dados Abertos</vt:lpstr>
      <vt:lpstr>Princípios dos Dados Abertos</vt:lpstr>
      <vt:lpstr>Dados Fechados</vt:lpstr>
      <vt:lpstr>The Open Mind Principle</vt:lpstr>
      <vt:lpstr>Formatos Abertos</vt:lpstr>
      <vt:lpstr>De que dados se está falando?</vt:lpstr>
      <vt:lpstr>Dados Abertos Governamentais  (no mundo)</vt:lpstr>
      <vt:lpstr>Geração de Valor</vt:lpstr>
      <vt:lpstr>Mashups</vt:lpstr>
      <vt:lpstr>Vídeo sobre OpenData</vt:lpstr>
      <vt:lpstr>Preço dos Combustíveis</vt:lpstr>
      <vt:lpstr>Pra onde foi meu dinheiro?</vt:lpstr>
      <vt:lpstr>Dados do PAC</vt:lpstr>
      <vt:lpstr>Futuro</vt:lpstr>
      <vt:lpstr>Referências</vt:lpstr>
      <vt:lpstr>Dúvidas?</vt:lpstr>
    </vt:vector>
  </TitlesOfParts>
  <Company>ALESP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Dados Abertos Governamentais</dc:title>
  <dc:creator>ALESP</dc:creator>
  <cp:lastModifiedBy>ALESP</cp:lastModifiedBy>
  <cp:revision>362</cp:revision>
  <dcterms:created xsi:type="dcterms:W3CDTF">2012-06-11T21:35:09Z</dcterms:created>
  <dcterms:modified xsi:type="dcterms:W3CDTF">2013-03-06T15:05:11Z</dcterms:modified>
</cp:coreProperties>
</file>